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handoutMasterIdLst>
    <p:handoutMasterId r:id="rId7"/>
  </p:handoutMasterIdLst>
  <p:sldIdLst>
    <p:sldId id="1365" r:id="rId2"/>
    <p:sldId id="1366" r:id="rId3"/>
    <p:sldId id="1372" r:id="rId4"/>
    <p:sldId id="1380" r:id="rId5"/>
  </p:sldIdLst>
  <p:sldSz cx="9144000" cy="6858000" type="screen4x3"/>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3" d="100"/>
          <a:sy n="83" d="100"/>
        </p:scale>
        <p:origin x="140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kumimoji="1" lang="ja-JP" altLang="en-US"/>
              <a:t>年　　　月　　日　</a:t>
            </a:r>
            <a:r>
              <a:rPr kumimoji="1" lang="en-US" altLang="ja-JP"/>
              <a:t>No.</a:t>
            </a:r>
            <a:endParaRPr kumimoji="1" lang="ja-JP" altLang="en-US"/>
          </a:p>
        </p:txBody>
      </p:sp>
      <p:sp>
        <p:nvSpPr>
          <p:cNvPr id="3" name="日付プレースホルダー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C4BDA4CC-9FD9-45A1-BDB0-8F3ADAC2D86F}" type="datetimeFigureOut">
              <a:rPr kumimoji="1" lang="ja-JP" altLang="en-US" smtClean="0"/>
              <a:t>2021/6/11</a:t>
            </a:fld>
            <a:endParaRPr kumimoji="1" lang="ja-JP" altLang="en-US"/>
          </a:p>
        </p:txBody>
      </p:sp>
      <p:sp>
        <p:nvSpPr>
          <p:cNvPr id="4" name="フッター プレースホルダー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9057DB42-5997-4A04-BE63-9A674EDF98B1}" type="slidenum">
              <a:rPr kumimoji="1" lang="ja-JP" altLang="en-US" smtClean="0"/>
              <a:t>‹#›</a:t>
            </a:fld>
            <a:endParaRPr kumimoji="1" lang="ja-JP" altLang="en-US"/>
          </a:p>
        </p:txBody>
      </p:sp>
    </p:spTree>
    <p:extLst>
      <p:ext uri="{BB962C8B-B14F-4D97-AF65-F5344CB8AC3E}">
        <p14:creationId xmlns:p14="http://schemas.microsoft.com/office/powerpoint/2010/main" val="392481865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r>
              <a:rPr kumimoji="1" lang="ja-JP" altLang="en-US"/>
              <a:t>年　　　月　　日　</a:t>
            </a:r>
            <a:r>
              <a:rPr kumimoji="1" lang="en-US" altLang="ja-JP"/>
              <a:t>No.</a:t>
            </a:r>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2654FA24-F817-4B3A-B1AD-C12B877E091D}" type="datetimeFigureOut">
              <a:rPr kumimoji="1" lang="ja-JP" altLang="en-US" smtClean="0"/>
              <a:t>2021/6/11</a:t>
            </a:fld>
            <a:endParaRPr kumimoji="1" lang="ja-JP" altLang="en-US"/>
          </a:p>
        </p:txBody>
      </p:sp>
      <p:sp>
        <p:nvSpPr>
          <p:cNvPr id="4" name="スライド イメージ プレースホルダー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5A47C9F0-DDA3-43A0-9BC2-96A316AC4E4A}" type="slidenum">
              <a:rPr kumimoji="1" lang="ja-JP" altLang="en-US" smtClean="0"/>
              <a:t>‹#›</a:t>
            </a:fld>
            <a:endParaRPr kumimoji="1" lang="ja-JP" altLang="en-US"/>
          </a:p>
        </p:txBody>
      </p:sp>
    </p:spTree>
    <p:extLst>
      <p:ext uri="{BB962C8B-B14F-4D97-AF65-F5344CB8AC3E}">
        <p14:creationId xmlns:p14="http://schemas.microsoft.com/office/powerpoint/2010/main" val="3667174320"/>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7ADD4B6-5B94-4EFF-9E6A-4165336BFB9F}" type="datetime1">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906736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8893225-A72C-40F4-BE15-2A401A1FE00B}" type="datetime1">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400098250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9F640D-7218-4082-AE58-2D7D98F46751}" type="datetime1">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497264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086726" cy="490066"/>
          </a:xfrm>
          <a:prstGeom prst="rect">
            <a:avLst/>
          </a:prstGeom>
        </p:spPr>
        <p:txBody>
          <a:bodyPr>
            <a:normAutofit/>
          </a:bodyPr>
          <a:lstStyle>
            <a:lvl1pPr>
              <a:defRPr sz="2585">
                <a:latin typeface="HGP創英角ﾎﾟｯﾌﾟ体" panose="040B0A00000000000000" pitchFamily="50" charset="-128"/>
                <a:ea typeface="HGP創英角ﾎﾟｯﾌﾟ体" panose="040B0A00000000000000" pitchFamily="50" charset="-128"/>
              </a:defRPr>
            </a:lvl1pPr>
          </a:lstStyle>
          <a:p>
            <a:r>
              <a:rPr kumimoji="1" lang="ja-JP" altLang="en-US" dirty="0"/>
              <a:t>マスター タイトルの書式設定</a:t>
            </a:r>
          </a:p>
        </p:txBody>
      </p:sp>
      <p:sp>
        <p:nvSpPr>
          <p:cNvPr id="7" name="正方形/長方形 6"/>
          <p:cNvSpPr/>
          <p:nvPr userDrawn="1"/>
        </p:nvSpPr>
        <p:spPr>
          <a:xfrm>
            <a:off x="8543926" y="188641"/>
            <a:ext cx="542136" cy="348109"/>
          </a:xfrm>
          <a:prstGeom prst="rect">
            <a:avLst/>
          </a:prstGeom>
        </p:spPr>
        <p:txBody>
          <a:bodyPr wrap="none">
            <a:spAutoFit/>
          </a:bodyPr>
          <a:lstStyle/>
          <a:p>
            <a:fld id="{C25ED3FE-9B8E-4ADD-8480-BE89DB41F93A}" type="slidenum">
              <a:rPr kumimoji="1" lang="ja-JP" altLang="en-US" sz="1662" smtClean="0">
                <a:latin typeface="Meiryo UI" panose="020B0604030504040204" pitchFamily="50" charset="-128"/>
                <a:ea typeface="Meiryo UI" panose="020B0604030504040204" pitchFamily="50" charset="-128"/>
                <a:cs typeface="Meiryo UI" panose="020B0604030504040204" pitchFamily="50" charset="-128"/>
              </a:rPr>
              <a:pPr/>
              <a:t>‹#›</a:t>
            </a:fld>
            <a:endParaRPr kumimoji="1" lang="ja-JP" altLang="en-US" sz="1662"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円/楕円 7"/>
          <p:cNvSpPr/>
          <p:nvPr userDrawn="1"/>
        </p:nvSpPr>
        <p:spPr>
          <a:xfrm>
            <a:off x="221388" y="15404"/>
            <a:ext cx="8568952" cy="677292"/>
          </a:xfrm>
          <a:prstGeom prst="ellipse">
            <a:avLst/>
          </a:prstGeom>
          <a:no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62"/>
          </a:p>
        </p:txBody>
      </p:sp>
    </p:spTree>
    <p:extLst>
      <p:ext uri="{BB962C8B-B14F-4D97-AF65-F5344CB8AC3E}">
        <p14:creationId xmlns:p14="http://schemas.microsoft.com/office/powerpoint/2010/main" val="3144771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E5C3A7A-F3E9-4D5A-BE1B-C204AED01C49}" type="datetime1">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49053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DEDE07F-F0B4-4808-878D-D05079AF2966}" type="datetime1">
              <a:rPr kumimoji="1" lang="ja-JP" altLang="en-US" smtClean="0"/>
              <a:t>2021/6/11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347963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C7E006A-8F04-4DFF-9356-E4CB7228806C}" type="datetime1">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3243317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8A60F1C-7AE9-4C1C-8DDF-9B13D22DF808}" type="datetime1">
              <a:rPr kumimoji="1" lang="ja-JP" altLang="en-US" smtClean="0"/>
              <a:t>2021/6/11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681879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4045BCA-015E-44B3-8885-DEEA1534E9CC}" type="datetime1">
              <a:rPr kumimoji="1" lang="ja-JP" altLang="en-US" smtClean="0"/>
              <a:t>2021/6/11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1407879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01C023-CF52-42D8-8ED4-2C0DFEFE3B9C}" type="datetime1">
              <a:rPr kumimoji="1" lang="ja-JP" altLang="en-US" smtClean="0"/>
              <a:t>2021/6/11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770330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893225-A72C-40F4-BE15-2A401A1FE00B}" type="datetime1">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39195746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A9E3DC-E0E3-4C21-8ECF-4BE930802FF2}" type="datetime1">
              <a:rPr kumimoji="1" lang="ja-JP" altLang="en-US" smtClean="0"/>
              <a:t>2021/6/11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392139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93225-A72C-40F4-BE15-2A401A1FE00B}" type="datetime1">
              <a:rPr kumimoji="1" lang="ja-JP" altLang="en-US" smtClean="0"/>
              <a:t>2021/6/11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F2DD7-F87B-44AD-84D3-0DC0DDF1398D}" type="slidenum">
              <a:rPr kumimoji="1" lang="ja-JP" altLang="en-US" smtClean="0"/>
              <a:t>‹#›</a:t>
            </a:fld>
            <a:endParaRPr kumimoji="1" lang="ja-JP" altLang="en-US"/>
          </a:p>
        </p:txBody>
      </p:sp>
    </p:spTree>
    <p:extLst>
      <p:ext uri="{BB962C8B-B14F-4D97-AF65-F5344CB8AC3E}">
        <p14:creationId xmlns:p14="http://schemas.microsoft.com/office/powerpoint/2010/main" val="2348370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8"/>
          <p:cNvSpPr txBox="1">
            <a:spLocks noChangeArrowheads="1"/>
          </p:cNvSpPr>
          <p:nvPr/>
        </p:nvSpPr>
        <p:spPr bwMode="auto">
          <a:xfrm>
            <a:off x="2105227" y="448598"/>
            <a:ext cx="498566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なりたい自分の未来を絵と言葉で表現</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a:extLst>
              <a:ext uri="{FF2B5EF4-FFF2-40B4-BE49-F238E27FC236}">
                <a16:creationId xmlns:a16="http://schemas.microsoft.com/office/drawing/2014/main" id="{C02B26EA-3A32-4F97-B3D0-BC34069DCB30}"/>
              </a:ext>
            </a:extLst>
          </p:cNvPr>
          <p:cNvSpPr txBox="1"/>
          <p:nvPr/>
        </p:nvSpPr>
        <p:spPr>
          <a:xfrm>
            <a:off x="52114" y="21353"/>
            <a:ext cx="9091886" cy="338554"/>
          </a:xfrm>
          <a:prstGeom prst="rect">
            <a:avLst/>
          </a:prstGeom>
          <a:solidFill>
            <a:schemeClr val="accent4">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ビジネスデザインキャンパス　自分未来</a:t>
            </a:r>
            <a:endParaRPr lang="ja-JP" altLang="ja-JP" sz="1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角丸四角形 6">
            <a:extLst>
              <a:ext uri="{FF2B5EF4-FFF2-40B4-BE49-F238E27FC236}">
                <a16:creationId xmlns:a16="http://schemas.microsoft.com/office/drawing/2014/main" id="{BBF733D4-1205-4894-BFC7-0AE6D33E12E8}"/>
              </a:ext>
            </a:extLst>
          </p:cNvPr>
          <p:cNvSpPr/>
          <p:nvPr/>
        </p:nvSpPr>
        <p:spPr>
          <a:xfrm>
            <a:off x="277091" y="4775200"/>
            <a:ext cx="8814797" cy="1782618"/>
          </a:xfrm>
          <a:prstGeom prst="roundRect">
            <a:avLst>
              <a:gd name="adj" fmla="val 7713"/>
            </a:avLst>
          </a:prstGeom>
          <a:ln>
            <a:solidFill>
              <a:srgbClr val="FF0000"/>
            </a:solidFill>
          </a:ln>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そのための手段や方法</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43651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8"/>
          <p:cNvSpPr txBox="1">
            <a:spLocks noChangeArrowheads="1"/>
          </p:cNvSpPr>
          <p:nvPr/>
        </p:nvSpPr>
        <p:spPr bwMode="auto">
          <a:xfrm>
            <a:off x="1652812" y="359907"/>
            <a:ext cx="5487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課題と解決した後の想像図を絵で表現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a:extLst>
              <a:ext uri="{FF2B5EF4-FFF2-40B4-BE49-F238E27FC236}">
                <a16:creationId xmlns:a16="http://schemas.microsoft.com/office/drawing/2014/main" id="{C07A1A1A-EEE8-45FD-8717-9E998B95A722}"/>
              </a:ext>
            </a:extLst>
          </p:cNvPr>
          <p:cNvSpPr txBox="1"/>
          <p:nvPr/>
        </p:nvSpPr>
        <p:spPr>
          <a:xfrm>
            <a:off x="52114" y="21353"/>
            <a:ext cx="9091886" cy="338554"/>
          </a:xfrm>
          <a:prstGeom prst="rect">
            <a:avLst/>
          </a:prstGeom>
          <a:solidFill>
            <a:schemeClr val="accent4">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ビジネスデザインキャンパス　ソリューション</a:t>
            </a:r>
            <a:endParaRPr lang="ja-JP" altLang="ja-JP" sz="16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6">
            <a:extLst>
              <a:ext uri="{FF2B5EF4-FFF2-40B4-BE49-F238E27FC236}">
                <a16:creationId xmlns:a16="http://schemas.microsoft.com/office/drawing/2014/main" id="{3A82A6F3-4B8B-48C4-94BA-030E8D09E74F}"/>
              </a:ext>
            </a:extLst>
          </p:cNvPr>
          <p:cNvSpPr/>
          <p:nvPr/>
        </p:nvSpPr>
        <p:spPr>
          <a:xfrm>
            <a:off x="78172" y="1160126"/>
            <a:ext cx="4170555" cy="2672965"/>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課題・やりたいこと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角丸四角形 6">
            <a:extLst>
              <a:ext uri="{FF2B5EF4-FFF2-40B4-BE49-F238E27FC236}">
                <a16:creationId xmlns:a16="http://schemas.microsoft.com/office/drawing/2014/main" id="{07F8E4CF-387A-4C40-99B4-C1928AA86E3B}"/>
              </a:ext>
            </a:extLst>
          </p:cNvPr>
          <p:cNvSpPr/>
          <p:nvPr/>
        </p:nvSpPr>
        <p:spPr>
          <a:xfrm>
            <a:off x="78172" y="4009544"/>
            <a:ext cx="4170555" cy="2672965"/>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課題・やりたいこと</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6">
            <a:extLst>
              <a:ext uri="{FF2B5EF4-FFF2-40B4-BE49-F238E27FC236}">
                <a16:creationId xmlns:a16="http://schemas.microsoft.com/office/drawing/2014/main" id="{429752AC-3431-4685-8412-01A8CB1EA88B}"/>
              </a:ext>
            </a:extLst>
          </p:cNvPr>
          <p:cNvSpPr/>
          <p:nvPr/>
        </p:nvSpPr>
        <p:spPr>
          <a:xfrm>
            <a:off x="4774863" y="1160126"/>
            <a:ext cx="4170555" cy="2672965"/>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解決方法と解決後のイメージー</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a:extLst>
              <a:ext uri="{FF2B5EF4-FFF2-40B4-BE49-F238E27FC236}">
                <a16:creationId xmlns:a16="http://schemas.microsoft.com/office/drawing/2014/main" id="{7CBC85AE-5233-45DC-B4A4-5837487D83BA}"/>
              </a:ext>
            </a:extLst>
          </p:cNvPr>
          <p:cNvSpPr/>
          <p:nvPr/>
        </p:nvSpPr>
        <p:spPr>
          <a:xfrm>
            <a:off x="4774863" y="4009544"/>
            <a:ext cx="4170555" cy="2672965"/>
          </a:xfrm>
          <a:prstGeom prst="roundRect">
            <a:avLst>
              <a:gd name="adj" fmla="val 7713"/>
            </a:avLst>
          </a:prstGeom>
        </p:spPr>
        <p:style>
          <a:lnRef idx="2">
            <a:schemeClr val="accent1"/>
          </a:lnRef>
          <a:fillRef idx="1">
            <a:schemeClr val="lt1"/>
          </a:fillRef>
          <a:effectRef idx="0">
            <a:schemeClr val="accent1"/>
          </a:effectRef>
          <a:fontRef idx="minor">
            <a:schemeClr val="dk1"/>
          </a:fontRef>
        </p:style>
        <p:txBody>
          <a:bodyPr rtlCol="0" anchor="t">
            <a:no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解決方法と解決後のイメージー</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矢印: 右 2">
            <a:extLst>
              <a:ext uri="{FF2B5EF4-FFF2-40B4-BE49-F238E27FC236}">
                <a16:creationId xmlns:a16="http://schemas.microsoft.com/office/drawing/2014/main" id="{F63CA316-3212-40A2-ADA6-558236B139B1}"/>
              </a:ext>
            </a:extLst>
          </p:cNvPr>
          <p:cNvSpPr/>
          <p:nvPr/>
        </p:nvSpPr>
        <p:spPr>
          <a:xfrm>
            <a:off x="4415320" y="2235123"/>
            <a:ext cx="240145" cy="461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右 8">
            <a:extLst>
              <a:ext uri="{FF2B5EF4-FFF2-40B4-BE49-F238E27FC236}">
                <a16:creationId xmlns:a16="http://schemas.microsoft.com/office/drawing/2014/main" id="{CBC39EE4-B983-446A-9298-E23EC6CFAB6E}"/>
              </a:ext>
            </a:extLst>
          </p:cNvPr>
          <p:cNvSpPr/>
          <p:nvPr/>
        </p:nvSpPr>
        <p:spPr>
          <a:xfrm>
            <a:off x="4357912" y="5115193"/>
            <a:ext cx="240145" cy="46166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20011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6882" y="47932"/>
            <a:ext cx="9130235" cy="291170"/>
          </a:xfrm>
          <a:prstGeom prst="rect">
            <a:avLst/>
          </a:prstGeom>
          <a:solidFill>
            <a:srgbClr val="92D050"/>
          </a:solidFill>
          <a:ln>
            <a:solidFill>
              <a:srgbClr val="92D05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ja-JP" altLang="en-US" sz="1292"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ビジネスデザインキャンパス　</a:t>
            </a:r>
            <a:endParaRPr lang="ja-JP" altLang="ja-JP" sz="1292"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9921" y="1677765"/>
            <a:ext cx="8984491" cy="1486888"/>
          </a:xfrm>
          <a:prstGeom prst="roundRect">
            <a:avLst>
              <a:gd name="adj" fmla="val 7713"/>
            </a:avLst>
          </a:prstGeom>
          <a:ln>
            <a:solidFill>
              <a:srgbClr val="00B0F0"/>
            </a:solidFill>
          </a:ln>
        </p:spPr>
        <p:style>
          <a:lnRef idx="2">
            <a:schemeClr val="accent2"/>
          </a:lnRef>
          <a:fillRef idx="1">
            <a:schemeClr val="lt1"/>
          </a:fillRef>
          <a:effectRef idx="0">
            <a:schemeClr val="accent2"/>
          </a:effectRef>
          <a:fontRef idx="minor">
            <a:schemeClr val="dk1"/>
          </a:fontRef>
        </p:style>
        <p:txBody>
          <a:bodyPr lIns="0" tIns="33231" rIns="0" bIns="33231" rtlCol="0" anchor="t">
            <a:noAutofit/>
          </a:bodyPr>
          <a:lstStyle/>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サービス・商品名</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あなたが想像する他に類を見ない特徴</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58513" y="365854"/>
            <a:ext cx="4513487" cy="961775"/>
          </a:xfrm>
          <a:prstGeom prst="roundRect">
            <a:avLst>
              <a:gd name="adj" fmla="val 7713"/>
            </a:avLst>
          </a:prstGeom>
        </p:spPr>
        <p:style>
          <a:lnRef idx="2">
            <a:schemeClr val="accent2"/>
          </a:lnRef>
          <a:fillRef idx="1">
            <a:schemeClr val="lt1"/>
          </a:fillRef>
          <a:effectRef idx="0">
            <a:schemeClr val="accent2"/>
          </a:effectRef>
          <a:fontRef idx="minor">
            <a:schemeClr val="dk1"/>
          </a:fontRef>
        </p:style>
        <p:txBody>
          <a:bodyPr lIns="0" tIns="33231" rIns="0" bIns="33231" rtlCol="0" anchor="t">
            <a:noAutofit/>
          </a:bodyPr>
          <a:lstStyle/>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課題</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a:extLst>
              <a:ext uri="{FF2B5EF4-FFF2-40B4-BE49-F238E27FC236}">
                <a16:creationId xmlns:a16="http://schemas.microsoft.com/office/drawing/2014/main" id="{CCEB56D9-BE48-440F-ACB0-251AB86B2C3E}"/>
              </a:ext>
            </a:extLst>
          </p:cNvPr>
          <p:cNvSpPr/>
          <p:nvPr/>
        </p:nvSpPr>
        <p:spPr>
          <a:xfrm>
            <a:off x="57508" y="1407321"/>
            <a:ext cx="8966904" cy="270442"/>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主要な商品・サービス</a:t>
            </a:r>
          </a:p>
        </p:txBody>
      </p:sp>
      <p:sp>
        <p:nvSpPr>
          <p:cNvPr id="25" name="角丸四角形 15">
            <a:extLst>
              <a:ext uri="{FF2B5EF4-FFF2-40B4-BE49-F238E27FC236}">
                <a16:creationId xmlns:a16="http://schemas.microsoft.com/office/drawing/2014/main" id="{6D0D09B0-4DDC-4ECA-BD93-CAE19E6F6F01}"/>
              </a:ext>
            </a:extLst>
          </p:cNvPr>
          <p:cNvSpPr/>
          <p:nvPr/>
        </p:nvSpPr>
        <p:spPr>
          <a:xfrm>
            <a:off x="4572000" y="365853"/>
            <a:ext cx="4461374" cy="971352"/>
          </a:xfrm>
          <a:prstGeom prst="roundRect">
            <a:avLst>
              <a:gd name="adj" fmla="val 7713"/>
            </a:avLst>
          </a:prstGeom>
        </p:spPr>
        <p:style>
          <a:lnRef idx="2">
            <a:schemeClr val="accent2"/>
          </a:lnRef>
          <a:fillRef idx="1">
            <a:schemeClr val="lt1"/>
          </a:fillRef>
          <a:effectRef idx="0">
            <a:schemeClr val="accent2"/>
          </a:effectRef>
          <a:fontRef idx="minor">
            <a:schemeClr val="dk1"/>
          </a:fontRef>
        </p:style>
        <p:txBody>
          <a:bodyPr lIns="0" tIns="33231" rIns="0" bIns="33231" rtlCol="0" anchor="t">
            <a:noAutofit/>
          </a:bodyPr>
          <a:lstStyle/>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サービス・商品のコンセプト</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（めざすところ）</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a:extLst>
              <a:ext uri="{FF2B5EF4-FFF2-40B4-BE49-F238E27FC236}">
                <a16:creationId xmlns:a16="http://schemas.microsoft.com/office/drawing/2014/main" id="{E2E1197C-937E-49F3-9326-CC68D46B9239}"/>
              </a:ext>
            </a:extLst>
          </p:cNvPr>
          <p:cNvSpPr/>
          <p:nvPr/>
        </p:nvSpPr>
        <p:spPr>
          <a:xfrm>
            <a:off x="59804" y="3179697"/>
            <a:ext cx="4449758" cy="206721"/>
          </a:xfrm>
          <a:prstGeom prst="rect">
            <a:avLst/>
          </a:prstGeom>
          <a:solidFill>
            <a:srgbClr val="FF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利用者</a:t>
            </a:r>
          </a:p>
        </p:txBody>
      </p:sp>
      <p:sp>
        <p:nvSpPr>
          <p:cNvPr id="24" name="角丸四角形 34">
            <a:extLst>
              <a:ext uri="{FF2B5EF4-FFF2-40B4-BE49-F238E27FC236}">
                <a16:creationId xmlns:a16="http://schemas.microsoft.com/office/drawing/2014/main" id="{329D889F-E82F-42F5-92DC-72A5D540B082}"/>
              </a:ext>
            </a:extLst>
          </p:cNvPr>
          <p:cNvSpPr/>
          <p:nvPr/>
        </p:nvSpPr>
        <p:spPr>
          <a:xfrm>
            <a:off x="59804" y="3386419"/>
            <a:ext cx="4449757" cy="1549822"/>
          </a:xfrm>
          <a:prstGeom prst="roundRect">
            <a:avLst>
              <a:gd name="adj" fmla="val 4527"/>
            </a:avLst>
          </a:prstGeom>
          <a:solidFill>
            <a:schemeClr val="bg1"/>
          </a:solidFill>
          <a:ln>
            <a:solidFill>
              <a:srgbClr val="FF3399"/>
            </a:solid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t"/>
          <a:lstStyle/>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利用者・購買者（ターゲット、顧客セグメント）</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アピールポイントと</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バリュー</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a:extLst>
              <a:ext uri="{FF2B5EF4-FFF2-40B4-BE49-F238E27FC236}">
                <a16:creationId xmlns:a16="http://schemas.microsoft.com/office/drawing/2014/main" id="{0DB516BA-DE99-436B-86BD-48C1BBF07420}"/>
              </a:ext>
            </a:extLst>
          </p:cNvPr>
          <p:cNvSpPr/>
          <p:nvPr/>
        </p:nvSpPr>
        <p:spPr>
          <a:xfrm>
            <a:off x="6595047" y="3179698"/>
            <a:ext cx="2487138" cy="22215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販売戦略</a:t>
            </a:r>
            <a:endParaRPr lang="en-US" altLang="ja-JP" sz="1100" b="1" dirty="0">
              <a:solidFill>
                <a:schemeClr val="tx1"/>
              </a:solidFill>
              <a:latin typeface="Meiryo UI" panose="020B0604030504040204" pitchFamily="50" charset="-128"/>
              <a:ea typeface="Meiryo UI" panose="020B0604030504040204" pitchFamily="50" charset="-128"/>
            </a:endParaRPr>
          </a:p>
        </p:txBody>
      </p:sp>
      <p:sp>
        <p:nvSpPr>
          <p:cNvPr id="33" name="角丸四角形 34">
            <a:extLst>
              <a:ext uri="{FF2B5EF4-FFF2-40B4-BE49-F238E27FC236}">
                <a16:creationId xmlns:a16="http://schemas.microsoft.com/office/drawing/2014/main" id="{93CAA5E0-AED2-426C-A978-7A6487440F9B}"/>
              </a:ext>
            </a:extLst>
          </p:cNvPr>
          <p:cNvSpPr/>
          <p:nvPr/>
        </p:nvSpPr>
        <p:spPr>
          <a:xfrm>
            <a:off x="6595047" y="3416896"/>
            <a:ext cx="2438327" cy="1497589"/>
          </a:xfrm>
          <a:prstGeom prst="roundRect">
            <a:avLst>
              <a:gd name="adj" fmla="val 4527"/>
            </a:avLst>
          </a:prstGeom>
          <a:solidFill>
            <a:schemeClr val="bg1"/>
          </a:solidFill>
          <a:ln>
            <a:solidFill>
              <a:srgbClr val="00B050"/>
            </a:solid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t"/>
          <a:lstStyle/>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販売者（パートナー）</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と販売方法（チャネル）</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a:extLst>
              <a:ext uri="{FF2B5EF4-FFF2-40B4-BE49-F238E27FC236}">
                <a16:creationId xmlns:a16="http://schemas.microsoft.com/office/drawing/2014/main" id="{1825E5A5-A0C5-457F-B059-02DF5E49656E}"/>
              </a:ext>
            </a:extLst>
          </p:cNvPr>
          <p:cNvSpPr/>
          <p:nvPr/>
        </p:nvSpPr>
        <p:spPr>
          <a:xfrm>
            <a:off x="4540961" y="3182444"/>
            <a:ext cx="2024103" cy="222154"/>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100" b="1" dirty="0">
                <a:solidFill>
                  <a:schemeClr val="tx1"/>
                </a:solidFill>
                <a:latin typeface="Meiryo UI" panose="020B0604030504040204" pitchFamily="50" charset="-128"/>
                <a:ea typeface="Meiryo UI" panose="020B0604030504040204" pitchFamily="50" charset="-128"/>
              </a:rPr>
              <a:t>マーケット</a:t>
            </a:r>
          </a:p>
        </p:txBody>
      </p:sp>
      <p:sp>
        <p:nvSpPr>
          <p:cNvPr id="36" name="角丸四角形 43">
            <a:extLst>
              <a:ext uri="{FF2B5EF4-FFF2-40B4-BE49-F238E27FC236}">
                <a16:creationId xmlns:a16="http://schemas.microsoft.com/office/drawing/2014/main" id="{EC06B666-796D-41CF-81B3-853AA4560119}"/>
              </a:ext>
            </a:extLst>
          </p:cNvPr>
          <p:cNvSpPr/>
          <p:nvPr/>
        </p:nvSpPr>
        <p:spPr>
          <a:xfrm>
            <a:off x="4542359" y="3404597"/>
            <a:ext cx="2022705" cy="1527623"/>
          </a:xfrm>
          <a:prstGeom prst="roundRect">
            <a:avLst>
              <a:gd name="adj" fmla="val 2467"/>
            </a:avLst>
          </a:prstGeom>
          <a:solidFill>
            <a:schemeClr val="bg1"/>
          </a:solidFill>
          <a:ln>
            <a:solidFill>
              <a:srgbClr val="7030A0"/>
            </a:solid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t"/>
          <a:lstStyle/>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予想する市場規模</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（マーケット）　金額、数で表現</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角丸四角形 13">
            <a:extLst>
              <a:ext uri="{FF2B5EF4-FFF2-40B4-BE49-F238E27FC236}">
                <a16:creationId xmlns:a16="http://schemas.microsoft.com/office/drawing/2014/main" id="{1DA38FCB-86BB-4580-9567-CC14C466E585}"/>
              </a:ext>
            </a:extLst>
          </p:cNvPr>
          <p:cNvSpPr/>
          <p:nvPr/>
        </p:nvSpPr>
        <p:spPr>
          <a:xfrm>
            <a:off x="4572000" y="1668189"/>
            <a:ext cx="4465694" cy="1511508"/>
          </a:xfrm>
          <a:prstGeom prst="roundRect">
            <a:avLst>
              <a:gd name="adj" fmla="val 7713"/>
            </a:avLst>
          </a:prstGeom>
          <a:ln>
            <a:solidFill>
              <a:srgbClr val="00B0F0"/>
            </a:solidFill>
          </a:ln>
        </p:spPr>
        <p:style>
          <a:lnRef idx="2">
            <a:schemeClr val="accent2"/>
          </a:lnRef>
          <a:fillRef idx="1">
            <a:schemeClr val="lt1"/>
          </a:fillRef>
          <a:effectRef idx="0">
            <a:schemeClr val="accent2"/>
          </a:effectRef>
          <a:fontRef idx="minor">
            <a:schemeClr val="dk1"/>
          </a:fontRef>
        </p:style>
        <p:txBody>
          <a:bodyPr lIns="0" tIns="33231" rIns="0" bIns="33231" rtlCol="0" anchor="t">
            <a:noAutofit/>
          </a:bodyPr>
          <a:lstStyle/>
          <a:p>
            <a:r>
              <a:rPr lang="en-US"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角丸四角形 34">
            <a:extLst>
              <a:ext uri="{FF2B5EF4-FFF2-40B4-BE49-F238E27FC236}">
                <a16:creationId xmlns:a16="http://schemas.microsoft.com/office/drawing/2014/main" id="{EBDADAD6-68AC-48CE-A2B4-3E0C75838CC5}"/>
              </a:ext>
            </a:extLst>
          </p:cNvPr>
          <p:cNvSpPr/>
          <p:nvPr/>
        </p:nvSpPr>
        <p:spPr>
          <a:xfrm>
            <a:off x="64423" y="4979695"/>
            <a:ext cx="4449757" cy="1549822"/>
          </a:xfrm>
          <a:prstGeom prst="roundRect">
            <a:avLst>
              <a:gd name="adj" fmla="val 4527"/>
            </a:avLst>
          </a:prstGeom>
          <a:solidFill>
            <a:schemeClr val="bg1"/>
          </a:solidFill>
          <a:ln>
            <a:solidFill>
              <a:srgbClr val="FF3399"/>
            </a:solid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t"/>
          <a:lstStyle/>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利用者・購買者（ターゲット、顧客セグメント）</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アピールポイントと</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バリュー</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34">
            <a:extLst>
              <a:ext uri="{FF2B5EF4-FFF2-40B4-BE49-F238E27FC236}">
                <a16:creationId xmlns:a16="http://schemas.microsoft.com/office/drawing/2014/main" id="{4FED9915-62E5-4044-BD2F-AA121C73420C}"/>
              </a:ext>
            </a:extLst>
          </p:cNvPr>
          <p:cNvSpPr/>
          <p:nvPr/>
        </p:nvSpPr>
        <p:spPr>
          <a:xfrm>
            <a:off x="6599666" y="5010172"/>
            <a:ext cx="2438327" cy="1497589"/>
          </a:xfrm>
          <a:prstGeom prst="roundRect">
            <a:avLst>
              <a:gd name="adj" fmla="val 4527"/>
            </a:avLst>
          </a:prstGeom>
          <a:solidFill>
            <a:schemeClr val="bg1"/>
          </a:solidFill>
          <a:ln>
            <a:solidFill>
              <a:srgbClr val="00B050"/>
            </a:solid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t"/>
          <a:lstStyle/>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販売者（パートナー）</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と販売方法（チャネル）</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角丸四角形 43">
            <a:extLst>
              <a:ext uri="{FF2B5EF4-FFF2-40B4-BE49-F238E27FC236}">
                <a16:creationId xmlns:a16="http://schemas.microsoft.com/office/drawing/2014/main" id="{C21A85D7-CFAE-4633-A702-6B37ADA2146E}"/>
              </a:ext>
            </a:extLst>
          </p:cNvPr>
          <p:cNvSpPr/>
          <p:nvPr/>
        </p:nvSpPr>
        <p:spPr>
          <a:xfrm>
            <a:off x="4546978" y="4997873"/>
            <a:ext cx="2022705" cy="1527623"/>
          </a:xfrm>
          <a:prstGeom prst="roundRect">
            <a:avLst>
              <a:gd name="adj" fmla="val 2467"/>
            </a:avLst>
          </a:prstGeom>
          <a:solidFill>
            <a:schemeClr val="bg1"/>
          </a:solidFill>
          <a:ln>
            <a:solidFill>
              <a:srgbClr val="7030A0"/>
            </a:solidFill>
            <a:prstDash val="sysDash"/>
          </a:ln>
        </p:spPr>
        <p:style>
          <a:lnRef idx="2">
            <a:schemeClr val="accent1"/>
          </a:lnRef>
          <a:fillRef idx="1">
            <a:schemeClr val="lt1"/>
          </a:fillRef>
          <a:effectRef idx="0">
            <a:schemeClr val="accent1"/>
          </a:effectRef>
          <a:fontRef idx="minor">
            <a:schemeClr val="dk1"/>
          </a:fontRef>
        </p:style>
        <p:txBody>
          <a:bodyPr lIns="0" tIns="0" rIns="0" bIns="0" rtlCol="0" anchor="t"/>
          <a:lstStyle/>
          <a:p>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予想する市場規模</a:t>
            </a:r>
            <a:r>
              <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（マーケット）　金額、数で表現</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79841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0" y="-27480"/>
            <a:ext cx="9104200" cy="307777"/>
          </a:xfrm>
          <a:prstGeom prst="rect">
            <a:avLst/>
          </a:prstGeom>
          <a:solidFill>
            <a:schemeClr val="accent3">
              <a:lumMod val="20000"/>
              <a:lumOff val="80000"/>
            </a:schemeClr>
          </a:solidFill>
          <a:ln>
            <a:solidFill>
              <a:srgbClr val="FFFF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spcAft>
                <a:spcPts val="0"/>
              </a:spcAft>
            </a:pPr>
            <a:r>
              <a:rPr lang="ja-JP" altLang="en-US"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ビジネスデザインキャンパス　ビジネスモデル</a:t>
            </a:r>
            <a:endParaRPr lang="ja-JP" altLang="ja-JP" sz="14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正方形/長方形 26">
            <a:extLst>
              <a:ext uri="{FF2B5EF4-FFF2-40B4-BE49-F238E27FC236}">
                <a16:creationId xmlns:a16="http://schemas.microsoft.com/office/drawing/2014/main" id="{74C404C6-CF2B-4BD8-A09F-E6311B5C2372}"/>
              </a:ext>
            </a:extLst>
          </p:cNvPr>
          <p:cNvSpPr/>
          <p:nvPr/>
        </p:nvSpPr>
        <p:spPr>
          <a:xfrm>
            <a:off x="118264" y="1043709"/>
            <a:ext cx="8907472" cy="5814291"/>
          </a:xfrm>
          <a:prstGeom prst="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4F54C3B6-EE3E-459E-827D-F4ACD4A86400}"/>
              </a:ext>
            </a:extLst>
          </p:cNvPr>
          <p:cNvSpPr txBox="1"/>
          <p:nvPr/>
        </p:nvSpPr>
        <p:spPr>
          <a:xfrm>
            <a:off x="81696" y="280297"/>
            <a:ext cx="9022504" cy="646331"/>
          </a:xfrm>
          <a:prstGeom prst="rect">
            <a:avLst/>
          </a:prstGeom>
          <a:noFill/>
        </p:spPr>
        <p:txBody>
          <a:bodyPr wrap="square">
            <a:spAutoFit/>
          </a:bodyPr>
          <a:lstStyle/>
          <a:p>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ビジネスモデルの全体図を描こう。</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ビジネスを始めるには、商品・サービスが生まれてから販売してお金になるまでのライフサイクルを考える必要があります。ビジネスチェックシートとステークフォルダー</a:t>
            </a: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シートをもとに、ビジネスとしてまわるように各ステークフォルダーを記載し、商品・サービスの流れ、お金の流れを描いてみてください。</a:t>
            </a: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824047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1387</TotalTime>
  <Words>249</Words>
  <Application>Microsoft Office PowerPoint</Application>
  <PresentationFormat>画面に合わせる (4:3)</PresentationFormat>
  <Paragraphs>90</Paragraphs>
  <Slides>4</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4</vt:i4>
      </vt:variant>
    </vt:vector>
  </HeadingPairs>
  <TitlesOfParts>
    <vt:vector size="11" baseType="lpstr">
      <vt:lpstr>HGP創英角ﾎﾟｯﾌﾟ体</vt:lpstr>
      <vt:lpstr>Meiryo UI</vt:lpstr>
      <vt:lpstr>游ゴシック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Mediator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渡辺 達文</dc:creator>
  <cp:lastModifiedBy>明神 浩</cp:lastModifiedBy>
  <cp:revision>46</cp:revision>
  <cp:lastPrinted>2018-11-13T01:00:24Z</cp:lastPrinted>
  <dcterms:created xsi:type="dcterms:W3CDTF">2018-11-13T00:59:51Z</dcterms:created>
  <dcterms:modified xsi:type="dcterms:W3CDTF">2021-06-10T21:45:52Z</dcterms:modified>
</cp:coreProperties>
</file>