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4.jpg" ContentType="image/jpg"/>
  <Override PartName="/ppt/media/image25.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52.jpg" ContentType="image/jpg"/>
  <Override PartName="/ppt/media/image53.jpg" ContentType="image/jpg"/>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1348" r:id="rId2"/>
    <p:sldId id="401" r:id="rId3"/>
    <p:sldId id="1416" r:id="rId4"/>
    <p:sldId id="376" r:id="rId5"/>
    <p:sldId id="1414" r:id="rId6"/>
    <p:sldId id="1417" r:id="rId7"/>
    <p:sldId id="1411" r:id="rId8"/>
    <p:sldId id="1415" r:id="rId9"/>
    <p:sldId id="408" r:id="rId10"/>
    <p:sldId id="446" r:id="rId11"/>
    <p:sldId id="404" r:id="rId12"/>
    <p:sldId id="1412" r:id="rId13"/>
    <p:sldId id="1418" r:id="rId14"/>
    <p:sldId id="402" r:id="rId15"/>
    <p:sldId id="334" r:id="rId16"/>
    <p:sldId id="333" r:id="rId17"/>
    <p:sldId id="1413" r:id="rId18"/>
    <p:sldId id="412" r:id="rId19"/>
    <p:sldId id="343" r:id="rId20"/>
    <p:sldId id="1388" r:id="rId21"/>
    <p:sldId id="456" r:id="rId22"/>
    <p:sldId id="294" r:id="rId23"/>
    <p:sldId id="1405" r:id="rId24"/>
    <p:sldId id="1406" r:id="rId25"/>
    <p:sldId id="419" r:id="rId26"/>
    <p:sldId id="1402" r:id="rId27"/>
    <p:sldId id="1400" r:id="rId28"/>
    <p:sldId id="1403" r:id="rId29"/>
    <p:sldId id="295" r:id="rId30"/>
    <p:sldId id="461" r:id="rId31"/>
    <p:sldId id="1372" r:id="rId32"/>
    <p:sldId id="297" r:id="rId33"/>
    <p:sldId id="407" r:id="rId34"/>
    <p:sldId id="270" r:id="rId35"/>
    <p:sldId id="271" r:id="rId36"/>
    <p:sldId id="351" r:id="rId37"/>
    <p:sldId id="350" r:id="rId38"/>
    <p:sldId id="1393" r:id="rId39"/>
    <p:sldId id="1395" r:id="rId40"/>
    <p:sldId id="405" r:id="rId41"/>
    <p:sldId id="1384" r:id="rId42"/>
    <p:sldId id="363" r:id="rId43"/>
    <p:sldId id="303" r:id="rId44"/>
    <p:sldId id="304" r:id="rId45"/>
  </p:sldIdLst>
  <p:sldSz cx="9906000" cy="6858000" type="A4"/>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1">
          <p15:clr>
            <a:srgbClr val="A4A3A4"/>
          </p15:clr>
        </p15:guide>
        <p15:guide id="2" pos="312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3399"/>
    <a:srgbClr val="FFFF99"/>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3775" autoAdjust="0"/>
  </p:normalViewPr>
  <p:slideViewPr>
    <p:cSldViewPr showGuides="1">
      <p:cViewPr varScale="1">
        <p:scale>
          <a:sx n="83" d="100"/>
          <a:sy n="83" d="100"/>
        </p:scale>
        <p:origin x="1147" y="62"/>
      </p:cViewPr>
      <p:guideLst>
        <p:guide orient="horz" pos="4201"/>
        <p:guide pos="3120"/>
      </p:guideLst>
    </p:cSldViewPr>
  </p:slideViewPr>
  <p:notesTextViewPr>
    <p:cViewPr>
      <p:scale>
        <a:sx n="1" d="1"/>
        <a:sy n="1" d="1"/>
      </p:scale>
      <p:origin x="0" y="0"/>
    </p:cViewPr>
  </p:notesTextViewPr>
  <p:sorterViewPr>
    <p:cViewPr varScale="1">
      <p:scale>
        <a:sx n="100" d="100"/>
        <a:sy n="100" d="100"/>
      </p:scale>
      <p:origin x="0" y="-10996"/>
    </p:cViewPr>
  </p:sorterViewPr>
  <p:notesViewPr>
    <p:cSldViewPr showGuides="1">
      <p:cViewPr varScale="1">
        <p:scale>
          <a:sx n="43" d="100"/>
          <a:sy n="43" d="100"/>
        </p:scale>
        <p:origin x="2772" y="5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48" tIns="47724" rIns="95448" bIns="477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0"/>
            <a:ext cx="3076364" cy="511731"/>
          </a:xfrm>
          <a:prstGeom prst="rect">
            <a:avLst/>
          </a:prstGeom>
        </p:spPr>
        <p:txBody>
          <a:bodyPr vert="horz" lIns="95448" tIns="47724" rIns="95448" bIns="47724" rtlCol="0"/>
          <a:lstStyle>
            <a:lvl1pPr algn="r">
              <a:defRPr sz="1300"/>
            </a:lvl1pPr>
          </a:lstStyle>
          <a:p>
            <a:fld id="{56F376D6-CAC4-44B9-9C89-89677CF056F9}" type="datetimeFigureOut">
              <a:rPr kumimoji="1" lang="ja-JP" altLang="en-US" smtClean="0"/>
              <a:t>2021/6/10</a:t>
            </a:fld>
            <a:endParaRPr kumimoji="1" lang="ja-JP" altLang="en-US"/>
          </a:p>
        </p:txBody>
      </p:sp>
      <p:sp>
        <p:nvSpPr>
          <p:cNvPr id="4" name="スライド イメージ プレースホルダー 3"/>
          <p:cNvSpPr>
            <a:spLocks noGrp="1" noRot="1" noChangeAspect="1"/>
          </p:cNvSpPr>
          <p:nvPr>
            <p:ph type="sldImg" idx="2"/>
          </p:nvPr>
        </p:nvSpPr>
        <p:spPr>
          <a:xfrm>
            <a:off x="777875" y="766763"/>
            <a:ext cx="5543550" cy="3838575"/>
          </a:xfrm>
          <a:prstGeom prst="rect">
            <a:avLst/>
          </a:prstGeom>
          <a:noFill/>
          <a:ln w="12700">
            <a:solidFill>
              <a:prstClr val="black"/>
            </a:solidFill>
          </a:ln>
        </p:spPr>
        <p:txBody>
          <a:bodyPr vert="horz" lIns="95448" tIns="47724" rIns="95448" bIns="47724"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48" tIns="47724" rIns="95448" bIns="477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48" tIns="47724" rIns="95448" bIns="477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6"/>
            <a:ext cx="3076364" cy="511731"/>
          </a:xfrm>
          <a:prstGeom prst="rect">
            <a:avLst/>
          </a:prstGeom>
        </p:spPr>
        <p:txBody>
          <a:bodyPr vert="horz" lIns="95448" tIns="47724" rIns="95448" bIns="47724" rtlCol="0" anchor="b"/>
          <a:lstStyle>
            <a:lvl1pPr algn="r">
              <a:defRPr sz="1300"/>
            </a:lvl1pPr>
          </a:lstStyle>
          <a:p>
            <a:fld id="{AAC96623-933B-4E21-998B-D081F1FBDD6E}" type="slidenum">
              <a:rPr kumimoji="1" lang="ja-JP" altLang="en-US" smtClean="0"/>
              <a:t>‹#›</a:t>
            </a:fld>
            <a:endParaRPr kumimoji="1" lang="ja-JP" altLang="en-US"/>
          </a:p>
        </p:txBody>
      </p:sp>
    </p:spTree>
    <p:extLst>
      <p:ext uri="{BB962C8B-B14F-4D97-AF65-F5344CB8AC3E}">
        <p14:creationId xmlns:p14="http://schemas.microsoft.com/office/powerpoint/2010/main" val="12467631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571FE3-A4BF-44DE-9F07-BEB058CE44B0}" type="slidenum">
              <a:rPr kumimoji="1" lang="ja-JP" altLang="en-US" smtClean="0"/>
              <a:t>1</a:t>
            </a:fld>
            <a:endParaRPr kumimoji="1" lang="ja-JP" altLang="en-US"/>
          </a:p>
        </p:txBody>
      </p:sp>
    </p:spTree>
    <p:extLst>
      <p:ext uri="{BB962C8B-B14F-4D97-AF65-F5344CB8AC3E}">
        <p14:creationId xmlns:p14="http://schemas.microsoft.com/office/powerpoint/2010/main" val="30213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C96623-933B-4E21-998B-D081F1FBDD6E}" type="slidenum">
              <a:rPr kumimoji="1" lang="ja-JP" altLang="en-US" smtClean="0"/>
              <a:t>18</a:t>
            </a:fld>
            <a:endParaRPr kumimoji="1" lang="ja-JP" altLang="en-US"/>
          </a:p>
        </p:txBody>
      </p:sp>
    </p:spTree>
    <p:extLst>
      <p:ext uri="{BB962C8B-B14F-4D97-AF65-F5344CB8AC3E}">
        <p14:creationId xmlns:p14="http://schemas.microsoft.com/office/powerpoint/2010/main" val="32119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6763"/>
            <a:ext cx="5543550" cy="3838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A58751-A3C3-48C0-971B-939638C6B7AF}" type="slidenum">
              <a:rPr kumimoji="1" lang="ja-JP" altLang="en-US" smtClean="0"/>
              <a:t>29</a:t>
            </a:fld>
            <a:endParaRPr kumimoji="1" lang="ja-JP" altLang="en-US"/>
          </a:p>
        </p:txBody>
      </p:sp>
    </p:spTree>
    <p:extLst>
      <p:ext uri="{BB962C8B-B14F-4D97-AF65-F5344CB8AC3E}">
        <p14:creationId xmlns:p14="http://schemas.microsoft.com/office/powerpoint/2010/main" val="420120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AC96623-933B-4E21-998B-D081F1FBDD6E}" type="slidenum">
              <a:rPr kumimoji="1" lang="ja-JP" altLang="en-US" smtClean="0"/>
              <a:t>2</a:t>
            </a:fld>
            <a:endParaRPr kumimoji="1" lang="ja-JP" altLang="en-US"/>
          </a:p>
        </p:txBody>
      </p:sp>
    </p:spTree>
    <p:extLst>
      <p:ext uri="{BB962C8B-B14F-4D97-AF65-F5344CB8AC3E}">
        <p14:creationId xmlns:p14="http://schemas.microsoft.com/office/powerpoint/2010/main" val="287606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C96623-933B-4E21-998B-D081F1FBDD6E}" type="slidenum">
              <a:rPr kumimoji="1" lang="ja-JP" altLang="en-US" smtClean="0"/>
              <a:t>4</a:t>
            </a:fld>
            <a:endParaRPr kumimoji="1" lang="ja-JP" altLang="en-US"/>
          </a:p>
        </p:txBody>
      </p:sp>
    </p:spTree>
    <p:extLst>
      <p:ext uri="{BB962C8B-B14F-4D97-AF65-F5344CB8AC3E}">
        <p14:creationId xmlns:p14="http://schemas.microsoft.com/office/powerpoint/2010/main" val="103209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C96623-933B-4E21-998B-D081F1FBDD6E}" type="slidenum">
              <a:rPr kumimoji="1" lang="ja-JP" altLang="en-US" smtClean="0"/>
              <a:t>5</a:t>
            </a:fld>
            <a:endParaRPr kumimoji="1" lang="ja-JP" altLang="en-US"/>
          </a:p>
        </p:txBody>
      </p:sp>
    </p:spTree>
    <p:extLst>
      <p:ext uri="{BB962C8B-B14F-4D97-AF65-F5344CB8AC3E}">
        <p14:creationId xmlns:p14="http://schemas.microsoft.com/office/powerpoint/2010/main" val="1128934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C96623-933B-4E21-998B-D081F1FBDD6E}" type="slidenum">
              <a:rPr kumimoji="1" lang="ja-JP" altLang="en-US" smtClean="0"/>
              <a:t>8</a:t>
            </a:fld>
            <a:endParaRPr kumimoji="1" lang="ja-JP" altLang="en-US"/>
          </a:p>
        </p:txBody>
      </p:sp>
    </p:spTree>
    <p:extLst>
      <p:ext uri="{BB962C8B-B14F-4D97-AF65-F5344CB8AC3E}">
        <p14:creationId xmlns:p14="http://schemas.microsoft.com/office/powerpoint/2010/main" val="376020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C96623-933B-4E21-998B-D081F1FBDD6E}" type="slidenum">
              <a:rPr kumimoji="1" lang="ja-JP" altLang="en-US" smtClean="0"/>
              <a:t>11</a:t>
            </a:fld>
            <a:endParaRPr kumimoji="1" lang="ja-JP" altLang="en-US"/>
          </a:p>
        </p:txBody>
      </p:sp>
    </p:spTree>
    <p:extLst>
      <p:ext uri="{BB962C8B-B14F-4D97-AF65-F5344CB8AC3E}">
        <p14:creationId xmlns:p14="http://schemas.microsoft.com/office/powerpoint/2010/main" val="1583988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C96623-933B-4E21-998B-D081F1FBDD6E}" type="slidenum">
              <a:rPr kumimoji="1" lang="ja-JP" altLang="en-US" smtClean="0"/>
              <a:t>12</a:t>
            </a:fld>
            <a:endParaRPr kumimoji="1" lang="ja-JP" altLang="en-US"/>
          </a:p>
        </p:txBody>
      </p:sp>
    </p:spTree>
    <p:extLst>
      <p:ext uri="{BB962C8B-B14F-4D97-AF65-F5344CB8AC3E}">
        <p14:creationId xmlns:p14="http://schemas.microsoft.com/office/powerpoint/2010/main" val="195830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C96623-933B-4E21-998B-D081F1FBDD6E}" type="slidenum">
              <a:rPr kumimoji="1" lang="ja-JP" altLang="en-US" smtClean="0"/>
              <a:t>14</a:t>
            </a:fld>
            <a:endParaRPr kumimoji="1" lang="ja-JP" altLang="en-US"/>
          </a:p>
        </p:txBody>
      </p:sp>
    </p:spTree>
    <p:extLst>
      <p:ext uri="{BB962C8B-B14F-4D97-AF65-F5344CB8AC3E}">
        <p14:creationId xmlns:p14="http://schemas.microsoft.com/office/powerpoint/2010/main" val="3026916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C96623-933B-4E21-998B-D081F1FBDD6E}" type="slidenum">
              <a:rPr kumimoji="1" lang="ja-JP" altLang="en-US" smtClean="0"/>
              <a:t>17</a:t>
            </a:fld>
            <a:endParaRPr kumimoji="1" lang="ja-JP" altLang="en-US"/>
          </a:p>
        </p:txBody>
      </p:sp>
    </p:spTree>
    <p:extLst>
      <p:ext uri="{BB962C8B-B14F-4D97-AF65-F5344CB8AC3E}">
        <p14:creationId xmlns:p14="http://schemas.microsoft.com/office/powerpoint/2010/main" val="41786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7" name="正方形/長方形 6"/>
          <p:cNvSpPr/>
          <p:nvPr userDrawn="1"/>
        </p:nvSpPr>
        <p:spPr>
          <a:xfrm>
            <a:off x="-20882" y="1"/>
            <a:ext cx="9926882" cy="514627"/>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userDrawn="1"/>
        </p:nvSpPr>
        <p:spPr>
          <a:xfrm>
            <a:off x="9047109" y="72647"/>
            <a:ext cx="858119" cy="369332"/>
          </a:xfrm>
          <a:prstGeom prst="rect">
            <a:avLst/>
          </a:prstGeom>
        </p:spPr>
        <p:txBody>
          <a:bodyPr wrap="square">
            <a:spAutoFit/>
          </a:bodyPr>
          <a:lstStyle/>
          <a:p>
            <a:pPr algn="r"/>
            <a:fld id="{4B66121B-A190-4C54-A980-A4A243F682E4}" type="slidenum">
              <a:rPr kumimoji="1" lang="ja-JP" altLang="en-US" sz="1800" b="1" smtClean="0">
                <a:solidFill>
                  <a:schemeClr val="bg1"/>
                </a:solidFill>
              </a:rPr>
              <a:pPr algn="r"/>
              <a:t>‹#›</a:t>
            </a:fld>
            <a:endParaRPr kumimoji="1" lang="ja-JP" altLang="en-US" sz="1800" b="1" dirty="0">
              <a:solidFill>
                <a:schemeClr val="bg1"/>
              </a:solidFill>
            </a:endParaRPr>
          </a:p>
        </p:txBody>
      </p:sp>
      <p:sp>
        <p:nvSpPr>
          <p:cNvPr id="9" name="テキスト ボックス 8"/>
          <p:cNvSpPr txBox="1"/>
          <p:nvPr userDrawn="1"/>
        </p:nvSpPr>
        <p:spPr>
          <a:xfrm>
            <a:off x="8514273" y="6510474"/>
            <a:ext cx="1391727" cy="302903"/>
          </a:xfrm>
          <a:prstGeom prst="rect">
            <a:avLst/>
          </a:prstGeom>
          <a:noFill/>
        </p:spPr>
        <p:txBody>
          <a:bodyPr wrap="none" rtlCol="0">
            <a:spAutoFit/>
          </a:bodyPr>
          <a:lstStyle/>
          <a:p>
            <a:pPr algn="r">
              <a:lnSpc>
                <a:spcPct val="130000"/>
              </a:lnSpc>
            </a:pPr>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ビジネス研究会</a:t>
            </a:r>
          </a:p>
        </p:txBody>
      </p:sp>
    </p:spTree>
    <p:extLst>
      <p:ext uri="{BB962C8B-B14F-4D97-AF65-F5344CB8AC3E}">
        <p14:creationId xmlns:p14="http://schemas.microsoft.com/office/powerpoint/2010/main" val="72449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7ADD4B6-5B94-4EFF-9E6A-4165336BFB9F}" type="datetime1">
              <a:rPr kumimoji="1" lang="ja-JP" altLang="en-US" smtClean="0"/>
              <a:t>2021/6/10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BF2DD7-F87B-44AD-84D3-0DC0DDF1398D}" type="slidenum">
              <a:rPr kumimoji="1" lang="ja-JP" altLang="en-US" smtClean="0"/>
              <a:t>‹#›</a:t>
            </a:fld>
            <a:endParaRPr kumimoji="1" lang="ja-JP" altLang="en-US"/>
          </a:p>
        </p:txBody>
      </p:sp>
    </p:spTree>
    <p:extLst>
      <p:ext uri="{BB962C8B-B14F-4D97-AF65-F5344CB8AC3E}">
        <p14:creationId xmlns:p14="http://schemas.microsoft.com/office/powerpoint/2010/main" val="279675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正方形/長方形 6"/>
          <p:cNvSpPr/>
          <p:nvPr userDrawn="1"/>
        </p:nvSpPr>
        <p:spPr>
          <a:xfrm>
            <a:off x="-20882" y="1"/>
            <a:ext cx="9926882" cy="51462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userDrawn="1"/>
        </p:nvSpPr>
        <p:spPr>
          <a:xfrm>
            <a:off x="9047109" y="72647"/>
            <a:ext cx="858119" cy="369332"/>
          </a:xfrm>
          <a:prstGeom prst="rect">
            <a:avLst/>
          </a:prstGeom>
        </p:spPr>
        <p:txBody>
          <a:bodyPr wrap="square">
            <a:spAutoFit/>
          </a:bodyPr>
          <a:lstStyle/>
          <a:p>
            <a:pPr algn="r"/>
            <a:fld id="{4B66121B-A190-4C54-A980-A4A243F682E4}" type="slidenum">
              <a:rPr kumimoji="1" lang="ja-JP" altLang="en-US" sz="1800" b="1" smtClean="0">
                <a:solidFill>
                  <a:schemeClr val="bg1"/>
                </a:solidFill>
              </a:rPr>
              <a:pPr algn="r"/>
              <a:t>‹#›</a:t>
            </a:fld>
            <a:endParaRPr kumimoji="1" lang="ja-JP" altLang="en-US" sz="1800" b="1" dirty="0">
              <a:solidFill>
                <a:schemeClr val="bg1"/>
              </a:solidFill>
            </a:endParaRPr>
          </a:p>
        </p:txBody>
      </p:sp>
      <p:sp>
        <p:nvSpPr>
          <p:cNvPr id="9" name="テキスト ボックス 8"/>
          <p:cNvSpPr txBox="1"/>
          <p:nvPr userDrawn="1"/>
        </p:nvSpPr>
        <p:spPr>
          <a:xfrm>
            <a:off x="8514273" y="6510474"/>
            <a:ext cx="1391727" cy="302903"/>
          </a:xfrm>
          <a:prstGeom prst="rect">
            <a:avLst/>
          </a:prstGeom>
          <a:noFill/>
        </p:spPr>
        <p:txBody>
          <a:bodyPr wrap="none" rtlCol="0">
            <a:spAutoFit/>
          </a:bodyPr>
          <a:lstStyle/>
          <a:p>
            <a:pPr algn="r">
              <a:lnSpc>
                <a:spcPct val="130000"/>
              </a:lnSpc>
            </a:pPr>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ビジネス研究会</a:t>
            </a:r>
          </a:p>
        </p:txBody>
      </p:sp>
    </p:spTree>
    <p:extLst>
      <p:ext uri="{BB962C8B-B14F-4D97-AF65-F5344CB8AC3E}">
        <p14:creationId xmlns:p14="http://schemas.microsoft.com/office/powerpoint/2010/main" val="58270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7" name="正方形/長方形 6"/>
          <p:cNvSpPr/>
          <p:nvPr userDrawn="1"/>
        </p:nvSpPr>
        <p:spPr>
          <a:xfrm>
            <a:off x="-20882" y="1"/>
            <a:ext cx="9926882" cy="5146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userDrawn="1"/>
        </p:nvSpPr>
        <p:spPr>
          <a:xfrm>
            <a:off x="9047109" y="72647"/>
            <a:ext cx="858119" cy="369332"/>
          </a:xfrm>
          <a:prstGeom prst="rect">
            <a:avLst/>
          </a:prstGeom>
        </p:spPr>
        <p:txBody>
          <a:bodyPr wrap="square">
            <a:spAutoFit/>
          </a:bodyPr>
          <a:lstStyle/>
          <a:p>
            <a:pPr algn="r"/>
            <a:fld id="{4B66121B-A190-4C54-A980-A4A243F682E4}" type="slidenum">
              <a:rPr kumimoji="1" lang="ja-JP" altLang="en-US" sz="1800" b="1" smtClean="0">
                <a:solidFill>
                  <a:schemeClr val="bg1"/>
                </a:solidFill>
              </a:rPr>
              <a:pPr algn="r"/>
              <a:t>‹#›</a:t>
            </a:fld>
            <a:endParaRPr kumimoji="1" lang="ja-JP" altLang="en-US" sz="1800" b="1" dirty="0">
              <a:solidFill>
                <a:schemeClr val="bg1"/>
              </a:solidFill>
            </a:endParaRPr>
          </a:p>
        </p:txBody>
      </p:sp>
      <p:sp>
        <p:nvSpPr>
          <p:cNvPr id="9" name="テキスト ボックス 8"/>
          <p:cNvSpPr txBox="1"/>
          <p:nvPr userDrawn="1"/>
        </p:nvSpPr>
        <p:spPr>
          <a:xfrm>
            <a:off x="8514273" y="6510474"/>
            <a:ext cx="1391727" cy="302903"/>
          </a:xfrm>
          <a:prstGeom prst="rect">
            <a:avLst/>
          </a:prstGeom>
          <a:noFill/>
        </p:spPr>
        <p:txBody>
          <a:bodyPr wrap="none" rtlCol="0">
            <a:spAutoFit/>
          </a:bodyPr>
          <a:lstStyle/>
          <a:p>
            <a:pPr algn="r">
              <a:lnSpc>
                <a:spcPct val="130000"/>
              </a:lnSpc>
            </a:pPr>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ビジネス研究会</a:t>
            </a:r>
          </a:p>
        </p:txBody>
      </p:sp>
    </p:spTree>
    <p:extLst>
      <p:ext uri="{BB962C8B-B14F-4D97-AF65-F5344CB8AC3E}">
        <p14:creationId xmlns:p14="http://schemas.microsoft.com/office/powerpoint/2010/main" val="137948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7" name="正方形/長方形 6"/>
          <p:cNvSpPr/>
          <p:nvPr userDrawn="1"/>
        </p:nvSpPr>
        <p:spPr>
          <a:xfrm>
            <a:off x="-20882" y="1"/>
            <a:ext cx="9926882" cy="5146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userDrawn="1"/>
        </p:nvSpPr>
        <p:spPr>
          <a:xfrm>
            <a:off x="9047109" y="72647"/>
            <a:ext cx="858119" cy="369332"/>
          </a:xfrm>
          <a:prstGeom prst="rect">
            <a:avLst/>
          </a:prstGeom>
        </p:spPr>
        <p:txBody>
          <a:bodyPr wrap="square">
            <a:spAutoFit/>
          </a:bodyPr>
          <a:lstStyle/>
          <a:p>
            <a:pPr algn="r"/>
            <a:fld id="{4B66121B-A190-4C54-A980-A4A243F682E4}" type="slidenum">
              <a:rPr kumimoji="1" lang="ja-JP" altLang="en-US" sz="1800" b="1" smtClean="0">
                <a:solidFill>
                  <a:schemeClr val="bg1"/>
                </a:solidFill>
              </a:rPr>
              <a:pPr algn="r"/>
              <a:t>‹#›</a:t>
            </a:fld>
            <a:endParaRPr kumimoji="1" lang="ja-JP" altLang="en-US" sz="1800" b="1" dirty="0">
              <a:solidFill>
                <a:schemeClr val="bg1"/>
              </a:solidFill>
            </a:endParaRPr>
          </a:p>
        </p:txBody>
      </p:sp>
      <p:sp>
        <p:nvSpPr>
          <p:cNvPr id="9" name="テキスト ボックス 8"/>
          <p:cNvSpPr txBox="1"/>
          <p:nvPr userDrawn="1"/>
        </p:nvSpPr>
        <p:spPr>
          <a:xfrm>
            <a:off x="8514273" y="6510474"/>
            <a:ext cx="1391727" cy="302903"/>
          </a:xfrm>
          <a:prstGeom prst="rect">
            <a:avLst/>
          </a:prstGeom>
          <a:noFill/>
        </p:spPr>
        <p:txBody>
          <a:bodyPr wrap="none" rtlCol="0">
            <a:spAutoFit/>
          </a:bodyPr>
          <a:lstStyle/>
          <a:p>
            <a:pPr algn="r">
              <a:lnSpc>
                <a:spcPct val="130000"/>
              </a:lnSpc>
            </a:pPr>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ビジネス研究会</a:t>
            </a:r>
          </a:p>
        </p:txBody>
      </p:sp>
    </p:spTree>
    <p:extLst>
      <p:ext uri="{BB962C8B-B14F-4D97-AF65-F5344CB8AC3E}">
        <p14:creationId xmlns:p14="http://schemas.microsoft.com/office/powerpoint/2010/main" val="26401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16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11" name="テキスト ボックス 10"/>
          <p:cNvSpPr txBox="1"/>
          <p:nvPr userDrawn="1"/>
        </p:nvSpPr>
        <p:spPr>
          <a:xfrm>
            <a:off x="8514273" y="6510474"/>
            <a:ext cx="1391727" cy="302903"/>
          </a:xfrm>
          <a:prstGeom prst="rect">
            <a:avLst/>
          </a:prstGeom>
          <a:noFill/>
        </p:spPr>
        <p:txBody>
          <a:bodyPr wrap="none" rtlCol="0">
            <a:spAutoFit/>
          </a:bodyPr>
          <a:lstStyle/>
          <a:p>
            <a:pPr algn="r">
              <a:lnSpc>
                <a:spcPct val="130000"/>
              </a:lnSpc>
            </a:pPr>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ビジネス研究会</a:t>
            </a:r>
          </a:p>
        </p:txBody>
      </p:sp>
      <p:sp>
        <p:nvSpPr>
          <p:cNvPr id="6" name="テキスト ボックス 5">
            <a:extLst>
              <a:ext uri="{FF2B5EF4-FFF2-40B4-BE49-F238E27FC236}">
                <a16:creationId xmlns:a16="http://schemas.microsoft.com/office/drawing/2014/main" id="{2C77DCFB-D10D-439B-8AF2-FA17F1E0A044}"/>
              </a:ext>
            </a:extLst>
          </p:cNvPr>
          <p:cNvSpPr txBox="1"/>
          <p:nvPr userDrawn="1"/>
        </p:nvSpPr>
        <p:spPr>
          <a:xfrm>
            <a:off x="-33729" y="-39692"/>
            <a:ext cx="9939729" cy="1231608"/>
          </a:xfrm>
          <a:prstGeom prst="rect">
            <a:avLst/>
          </a:prstGeom>
          <a:solidFill>
            <a:srgbClr val="FF3399"/>
          </a:solidFill>
        </p:spPr>
        <p:txBody>
          <a:bodyPr wrap="square" lIns="91434" tIns="45718" rIns="91434" bIns="45718" rtlCol="0">
            <a:noAutofit/>
          </a:bodyPr>
          <a:lstStyle/>
          <a:p>
            <a:pPr algn="ctr">
              <a:lnSpc>
                <a:spcPct val="150000"/>
              </a:lnSpc>
            </a:pP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036298B1-444D-40F3-ABB8-2E743BACBA49}"/>
              </a:ext>
            </a:extLst>
          </p:cNvPr>
          <p:cNvSpPr/>
          <p:nvPr userDrawn="1"/>
        </p:nvSpPr>
        <p:spPr>
          <a:xfrm>
            <a:off x="-33729" y="-54576"/>
            <a:ext cx="9939730" cy="1246491"/>
          </a:xfrm>
          <a:prstGeom prst="rect">
            <a:avLst/>
          </a:prstGeom>
          <a:noFill/>
        </p:spPr>
        <p:txBody>
          <a:bodyPr wrap="square" lIns="91434" tIns="45718" rIns="91434" bIns="45718">
            <a:spAutoFit/>
          </a:bodyPr>
          <a:lstStyle/>
          <a:p>
            <a:pPr algn="ct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CHALLENGE FUTURE BUSINESS </a:t>
            </a:r>
          </a:p>
          <a:p>
            <a:pPr algn="ctr">
              <a:lnSpc>
                <a:spcPct val="150000"/>
              </a:lnSpc>
            </a:pP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ビジョン描け　</a:t>
            </a:r>
            <a:r>
              <a:rPr lang="en-US" altLang="ja-JP" sz="4000" b="1" dirty="0">
                <a:solidFill>
                  <a:schemeClr val="bg1"/>
                </a:solidFill>
                <a:latin typeface="MV Boli" panose="02000500030200090000" pitchFamily="2" charset="0"/>
                <a:ea typeface="Meiryo UI" panose="020B0604030504040204" pitchFamily="50" charset="-128"/>
                <a:cs typeface="MV Boli" panose="02000500030200090000" pitchFamily="2" charset="0"/>
              </a:rPr>
              <a:t>Passion WORKS</a:t>
            </a:r>
            <a:endParaRPr lang="ja-JP" altLang="en-US" sz="40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047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8" name="テキスト ボックス 7"/>
          <p:cNvSpPr txBox="1"/>
          <p:nvPr userDrawn="1"/>
        </p:nvSpPr>
        <p:spPr>
          <a:xfrm>
            <a:off x="-33729" y="-39692"/>
            <a:ext cx="9939729" cy="816110"/>
          </a:xfrm>
          <a:prstGeom prst="rect">
            <a:avLst/>
          </a:prstGeom>
          <a:solidFill>
            <a:srgbClr val="FF3399"/>
          </a:solidFill>
        </p:spPr>
        <p:txBody>
          <a:bodyPr wrap="square" lIns="91434" tIns="45718" rIns="91434" bIns="45718" rtlCol="0">
            <a:noAutofit/>
          </a:bodyPr>
          <a:lstStyle/>
          <a:p>
            <a:pPr algn="ctr">
              <a:lnSpc>
                <a:spcPct val="130000"/>
              </a:lnSpc>
            </a:pP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userDrawn="1"/>
        </p:nvSpPr>
        <p:spPr>
          <a:xfrm>
            <a:off x="-33729" y="-54576"/>
            <a:ext cx="9939730" cy="830993"/>
          </a:xfrm>
          <a:prstGeom prst="rect">
            <a:avLst/>
          </a:prstGeom>
          <a:noFill/>
        </p:spPr>
        <p:txBody>
          <a:bodyPr wrap="square" lIns="91434" tIns="45718" rIns="91434" bIns="45718">
            <a:spAutoFit/>
          </a:bodyPr>
          <a:lstStyle/>
          <a:p>
            <a:pPr algn="ct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CHALLENGE FUTURE BUSINESS </a:t>
            </a:r>
          </a:p>
          <a:p>
            <a:pPr algn="ctr"/>
            <a:r>
              <a:rPr lang="ja-JP"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デザイン</a:t>
            </a:r>
            <a:r>
              <a:rPr lang="ja-JP"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発見＆発表会</a:t>
            </a:r>
            <a:r>
              <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b="1" spc="-300" dirty="0">
                <a:ln>
                  <a:solidFill>
                    <a:schemeClr val="bg1"/>
                  </a:solidFill>
                </a:ln>
                <a:solidFill>
                  <a:schemeClr val="tx1">
                    <a:lumMod val="50000"/>
                    <a:lumOff val="50000"/>
                  </a:schemeClr>
                </a:solidFill>
                <a:latin typeface="Rockwell Nova Extra Bold" panose="02060903020205020403" pitchFamily="18" charset="0"/>
                <a:ea typeface="HG丸ｺﾞｼｯｸM-PRO" panose="020F0600000000000000" pitchFamily="50" charset="-128"/>
                <a:cs typeface="Aharoni" panose="02010803020104030203" pitchFamily="2" charset="-79"/>
              </a:rPr>
              <a:t>η  2020-2021</a:t>
            </a:r>
            <a:endParaRPr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userDrawn="1"/>
        </p:nvSpPr>
        <p:spPr>
          <a:xfrm>
            <a:off x="8514273" y="6510474"/>
            <a:ext cx="1391727" cy="302903"/>
          </a:xfrm>
          <a:prstGeom prst="rect">
            <a:avLst/>
          </a:prstGeom>
          <a:noFill/>
        </p:spPr>
        <p:txBody>
          <a:bodyPr wrap="none" rtlCol="0">
            <a:spAutoFit/>
          </a:bodyPr>
          <a:lstStyle/>
          <a:p>
            <a:pPr algn="r">
              <a:lnSpc>
                <a:spcPct val="130000"/>
              </a:lnSpc>
            </a:pPr>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ビジネス研究会</a:t>
            </a:r>
          </a:p>
        </p:txBody>
      </p:sp>
    </p:spTree>
    <p:extLst>
      <p:ext uri="{BB962C8B-B14F-4D97-AF65-F5344CB8AC3E}">
        <p14:creationId xmlns:p14="http://schemas.microsoft.com/office/powerpoint/2010/main" val="42402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48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6632"/>
            <a:ext cx="8760620" cy="490066"/>
          </a:xfrm>
          <a:prstGeom prst="rect">
            <a:avLst/>
          </a:prstGeom>
        </p:spPr>
        <p:txBody>
          <a:bodyPr>
            <a:normAutofit/>
          </a:bodyPr>
          <a:lstStyle>
            <a:lvl1pPr>
              <a:defRPr sz="2800">
                <a:latin typeface="HGP創英角ﾎﾟｯﾌﾟ体" panose="040B0A00000000000000" pitchFamily="50" charset="-128"/>
                <a:ea typeface="HGP創英角ﾎﾟｯﾌﾟ体" panose="040B0A00000000000000" pitchFamily="50" charset="-128"/>
              </a:defRPr>
            </a:lvl1pPr>
          </a:lstStyle>
          <a:p>
            <a:r>
              <a:rPr kumimoji="1" lang="ja-JP" altLang="en-US" dirty="0"/>
              <a:t>マスター タイトルの書式設定</a:t>
            </a:r>
          </a:p>
        </p:txBody>
      </p:sp>
      <p:sp>
        <p:nvSpPr>
          <p:cNvPr id="8" name="円/楕円 7"/>
          <p:cNvSpPr/>
          <p:nvPr userDrawn="1"/>
        </p:nvSpPr>
        <p:spPr>
          <a:xfrm>
            <a:off x="116463" y="620688"/>
            <a:ext cx="9283031" cy="108012"/>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160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2154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9" r:id="rId5"/>
    <p:sldLayoutId id="2147483680" r:id="rId6"/>
    <p:sldLayoutId id="2147483681" r:id="rId7"/>
    <p:sldLayoutId id="2147483655" r:id="rId8"/>
    <p:sldLayoutId id="2147483669" r:id="rId9"/>
    <p:sldLayoutId id="2147483683" r:id="rId10"/>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image" Target="../media/image22.wmf"/><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hyperlink" Target="http://www.google.co.jp/url?sa=i&amp;rct=j&amp;q=&amp;esrc=s&amp;source=images&amp;cd=&amp;cad=rja&amp;uact=8&amp;ved=0ahUKEwjvlP3I_ZvNAhUh56YKHZoXBoIQjRwIBw&amp;url=http://webka.jp/s/a2g2307000051.html&amp;bvm=bv.124088155,d.dGY&amp;psig=AFQjCNGg-pPPBVsQmnLfEucneJo2ffU1VA&amp;ust=1465597247860904" TargetMode="External"/><Relationship Id="rId12"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6.png"/><Relationship Id="rId11" Type="http://schemas.openxmlformats.org/officeDocument/2006/relationships/hyperlink" Target="https://www.google.co.jp/url?sa=i&amp;rct=j&amp;q=&amp;esrc=s&amp;source=images&amp;cd=&amp;cad=rja&amp;uact=8&amp;ved=0ahUKEwizvL-O_pvNAhVHlKYKHUtAA-UQjRwIBw&amp;url=https://bijinbu.me/articles/5593&amp;bvm=bv.124088155,d.dGY&amp;psig=AFQjCNHKP6FOGuOZhcZCuEVpMBJtqPYxLA&amp;ust=1465597447159556" TargetMode="External"/><Relationship Id="rId5" Type="http://schemas.openxmlformats.org/officeDocument/2006/relationships/image" Target="../media/image25.jpg"/><Relationship Id="rId10" Type="http://schemas.openxmlformats.org/officeDocument/2006/relationships/image" Target="../media/image28.jpeg"/><Relationship Id="rId4" Type="http://schemas.openxmlformats.org/officeDocument/2006/relationships/image" Target="../media/image24.jpg"/><Relationship Id="rId9" Type="http://schemas.openxmlformats.org/officeDocument/2006/relationships/hyperlink" Target="http://jp.depositphotos.com/45098325/stock-illustration-shopping-woman-inside-the-clothing.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gif"/><Relationship Id="rId7" Type="http://schemas.openxmlformats.org/officeDocument/2006/relationships/image" Target="../media/image45.jp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g"/></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7.png"/><Relationship Id="rId1" Type="http://schemas.openxmlformats.org/officeDocument/2006/relationships/slideLayout" Target="../slideLayouts/slideLayout9.xml"/><Relationship Id="rId6" Type="http://schemas.openxmlformats.org/officeDocument/2006/relationships/image" Target="../media/image63.png"/><Relationship Id="rId5" Type="http://schemas.openxmlformats.org/officeDocument/2006/relationships/image" Target="../media/image62.wmf"/><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9.xml"/><Relationship Id="rId6" Type="http://schemas.openxmlformats.org/officeDocument/2006/relationships/image" Target="../media/image70.gif"/><Relationship Id="rId5" Type="http://schemas.openxmlformats.org/officeDocument/2006/relationships/image" Target="../media/image69.jpeg"/><Relationship Id="rId10" Type="http://schemas.openxmlformats.org/officeDocument/2006/relationships/image" Target="../media/image74.png"/><Relationship Id="rId4" Type="http://schemas.openxmlformats.org/officeDocument/2006/relationships/image" Target="../media/image68.jpeg"/><Relationship Id="rId9" Type="http://schemas.openxmlformats.org/officeDocument/2006/relationships/image" Target="../media/image73.jpe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9.xml"/><Relationship Id="rId4" Type="http://schemas.openxmlformats.org/officeDocument/2006/relationships/image" Target="../media/image77.jpeg"/></Relationships>
</file>

<file path=ppt/slides/_rels/slide36.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9.jpeg"/><Relationship Id="rId3" Type="http://schemas.openxmlformats.org/officeDocument/2006/relationships/image" Target="../media/image79.jpeg"/><Relationship Id="rId7" Type="http://schemas.openxmlformats.org/officeDocument/2006/relationships/image" Target="../media/image83.jpeg"/><Relationship Id="rId12" Type="http://schemas.openxmlformats.org/officeDocument/2006/relationships/image" Target="../media/image88.jpeg"/><Relationship Id="rId2" Type="http://schemas.openxmlformats.org/officeDocument/2006/relationships/image" Target="../media/image78.jpeg"/><Relationship Id="rId1" Type="http://schemas.openxmlformats.org/officeDocument/2006/relationships/slideLayout" Target="../slideLayouts/slideLayout9.xml"/><Relationship Id="rId6" Type="http://schemas.openxmlformats.org/officeDocument/2006/relationships/image" Target="../media/image82.jpeg"/><Relationship Id="rId11" Type="http://schemas.openxmlformats.org/officeDocument/2006/relationships/image" Target="../media/image87.jpeg"/><Relationship Id="rId5" Type="http://schemas.openxmlformats.org/officeDocument/2006/relationships/image" Target="../media/image81.jpeg"/><Relationship Id="rId10" Type="http://schemas.openxmlformats.org/officeDocument/2006/relationships/image" Target="../media/image86.jpeg"/><Relationship Id="rId4" Type="http://schemas.openxmlformats.org/officeDocument/2006/relationships/image" Target="../media/image80.jpeg"/><Relationship Id="rId9" Type="http://schemas.openxmlformats.org/officeDocument/2006/relationships/image" Target="../media/image85.jpeg"/><Relationship Id="rId14" Type="http://schemas.openxmlformats.org/officeDocument/2006/relationships/image" Target="../media/image9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gif"/><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446690D8-1675-4B1A-8064-5261E5E756BB}"/>
              </a:ext>
            </a:extLst>
          </p:cNvPr>
          <p:cNvSpPr/>
          <p:nvPr/>
        </p:nvSpPr>
        <p:spPr>
          <a:xfrm>
            <a:off x="1856656" y="3861048"/>
            <a:ext cx="5832648" cy="2254103"/>
          </a:xfrm>
          <a:custGeom>
            <a:avLst/>
            <a:gdLst>
              <a:gd name="connsiteX0" fmla="*/ 0 w 10119360"/>
              <a:gd name="connsiteY0" fmla="*/ 2943003 h 3410363"/>
              <a:gd name="connsiteX1" fmla="*/ 0 w 10119360"/>
              <a:gd name="connsiteY1" fmla="*/ 2943003 h 3410363"/>
              <a:gd name="connsiteX2" fmla="*/ 121920 w 10119360"/>
              <a:gd name="connsiteY2" fmla="*/ 2932843 h 3410363"/>
              <a:gd name="connsiteX3" fmla="*/ 203200 w 10119360"/>
              <a:gd name="connsiteY3" fmla="*/ 2912523 h 3410363"/>
              <a:gd name="connsiteX4" fmla="*/ 274320 w 10119360"/>
              <a:gd name="connsiteY4" fmla="*/ 2902363 h 3410363"/>
              <a:gd name="connsiteX5" fmla="*/ 304800 w 10119360"/>
              <a:gd name="connsiteY5" fmla="*/ 2882043 h 3410363"/>
              <a:gd name="connsiteX6" fmla="*/ 345440 w 10119360"/>
              <a:gd name="connsiteY6" fmla="*/ 2871883 h 3410363"/>
              <a:gd name="connsiteX7" fmla="*/ 436880 w 10119360"/>
              <a:gd name="connsiteY7" fmla="*/ 2851563 h 3410363"/>
              <a:gd name="connsiteX8" fmla="*/ 528320 w 10119360"/>
              <a:gd name="connsiteY8" fmla="*/ 2831243 h 3410363"/>
              <a:gd name="connsiteX9" fmla="*/ 579120 w 10119360"/>
              <a:gd name="connsiteY9" fmla="*/ 2800763 h 3410363"/>
              <a:gd name="connsiteX10" fmla="*/ 701040 w 10119360"/>
              <a:gd name="connsiteY10" fmla="*/ 2739803 h 3410363"/>
              <a:gd name="connsiteX11" fmla="*/ 731520 w 10119360"/>
              <a:gd name="connsiteY11" fmla="*/ 2719483 h 3410363"/>
              <a:gd name="connsiteX12" fmla="*/ 772160 w 10119360"/>
              <a:gd name="connsiteY12" fmla="*/ 2699163 h 3410363"/>
              <a:gd name="connsiteX13" fmla="*/ 812800 w 10119360"/>
              <a:gd name="connsiteY13" fmla="*/ 2668683 h 3410363"/>
              <a:gd name="connsiteX14" fmla="*/ 853440 w 10119360"/>
              <a:gd name="connsiteY14" fmla="*/ 2658523 h 3410363"/>
              <a:gd name="connsiteX15" fmla="*/ 883920 w 10119360"/>
              <a:gd name="connsiteY15" fmla="*/ 2638203 h 3410363"/>
              <a:gd name="connsiteX16" fmla="*/ 934720 w 10119360"/>
              <a:gd name="connsiteY16" fmla="*/ 2617883 h 3410363"/>
              <a:gd name="connsiteX17" fmla="*/ 965200 w 10119360"/>
              <a:gd name="connsiteY17" fmla="*/ 2587403 h 3410363"/>
              <a:gd name="connsiteX18" fmla="*/ 1036320 w 10119360"/>
              <a:gd name="connsiteY18" fmla="*/ 2567083 h 3410363"/>
              <a:gd name="connsiteX19" fmla="*/ 1066800 w 10119360"/>
              <a:gd name="connsiteY19" fmla="*/ 2546763 h 3410363"/>
              <a:gd name="connsiteX20" fmla="*/ 1127760 w 10119360"/>
              <a:gd name="connsiteY20" fmla="*/ 2516283 h 3410363"/>
              <a:gd name="connsiteX21" fmla="*/ 1158240 w 10119360"/>
              <a:gd name="connsiteY21" fmla="*/ 2485803 h 3410363"/>
              <a:gd name="connsiteX22" fmla="*/ 1249680 w 10119360"/>
              <a:gd name="connsiteY22" fmla="*/ 2445163 h 3410363"/>
              <a:gd name="connsiteX23" fmla="*/ 1351280 w 10119360"/>
              <a:gd name="connsiteY23" fmla="*/ 2394363 h 3410363"/>
              <a:gd name="connsiteX24" fmla="*/ 1422400 w 10119360"/>
              <a:gd name="connsiteY24" fmla="*/ 2353723 h 3410363"/>
              <a:gd name="connsiteX25" fmla="*/ 1452880 w 10119360"/>
              <a:gd name="connsiteY25" fmla="*/ 2343563 h 3410363"/>
              <a:gd name="connsiteX26" fmla="*/ 1493520 w 10119360"/>
              <a:gd name="connsiteY26" fmla="*/ 2323243 h 3410363"/>
              <a:gd name="connsiteX27" fmla="*/ 1584960 w 10119360"/>
              <a:gd name="connsiteY27" fmla="*/ 2302923 h 3410363"/>
              <a:gd name="connsiteX28" fmla="*/ 1635760 w 10119360"/>
              <a:gd name="connsiteY28" fmla="*/ 2272443 h 3410363"/>
              <a:gd name="connsiteX29" fmla="*/ 1737360 w 10119360"/>
              <a:gd name="connsiteY29" fmla="*/ 2241963 h 3410363"/>
              <a:gd name="connsiteX30" fmla="*/ 1778000 w 10119360"/>
              <a:gd name="connsiteY30" fmla="*/ 2211483 h 3410363"/>
              <a:gd name="connsiteX31" fmla="*/ 1828800 w 10119360"/>
              <a:gd name="connsiteY31" fmla="*/ 2191163 h 3410363"/>
              <a:gd name="connsiteX32" fmla="*/ 1879600 w 10119360"/>
              <a:gd name="connsiteY32" fmla="*/ 2160683 h 3410363"/>
              <a:gd name="connsiteX33" fmla="*/ 1930400 w 10119360"/>
              <a:gd name="connsiteY33" fmla="*/ 2140363 h 3410363"/>
              <a:gd name="connsiteX34" fmla="*/ 2092960 w 10119360"/>
              <a:gd name="connsiteY34" fmla="*/ 2048923 h 3410363"/>
              <a:gd name="connsiteX35" fmla="*/ 2133600 w 10119360"/>
              <a:gd name="connsiteY35" fmla="*/ 2028603 h 3410363"/>
              <a:gd name="connsiteX36" fmla="*/ 2204720 w 10119360"/>
              <a:gd name="connsiteY36" fmla="*/ 1957483 h 3410363"/>
              <a:gd name="connsiteX37" fmla="*/ 2316480 w 10119360"/>
              <a:gd name="connsiteY37" fmla="*/ 1835563 h 3410363"/>
              <a:gd name="connsiteX38" fmla="*/ 2377440 w 10119360"/>
              <a:gd name="connsiteY38" fmla="*/ 1744123 h 3410363"/>
              <a:gd name="connsiteX39" fmla="*/ 2509520 w 10119360"/>
              <a:gd name="connsiteY39" fmla="*/ 1591723 h 3410363"/>
              <a:gd name="connsiteX40" fmla="*/ 2550160 w 10119360"/>
              <a:gd name="connsiteY40" fmla="*/ 1520603 h 3410363"/>
              <a:gd name="connsiteX41" fmla="*/ 2600960 w 10119360"/>
              <a:gd name="connsiteY41" fmla="*/ 1469803 h 3410363"/>
              <a:gd name="connsiteX42" fmla="*/ 2682240 w 10119360"/>
              <a:gd name="connsiteY42" fmla="*/ 1388523 h 3410363"/>
              <a:gd name="connsiteX43" fmla="*/ 2712720 w 10119360"/>
              <a:gd name="connsiteY43" fmla="*/ 1337723 h 3410363"/>
              <a:gd name="connsiteX44" fmla="*/ 2753360 w 10119360"/>
              <a:gd name="connsiteY44" fmla="*/ 1317403 h 3410363"/>
              <a:gd name="connsiteX45" fmla="*/ 2844800 w 10119360"/>
              <a:gd name="connsiteY45" fmla="*/ 1246283 h 3410363"/>
              <a:gd name="connsiteX46" fmla="*/ 2926080 w 10119360"/>
              <a:gd name="connsiteY46" fmla="*/ 1165003 h 3410363"/>
              <a:gd name="connsiteX47" fmla="*/ 2966720 w 10119360"/>
              <a:gd name="connsiteY47" fmla="*/ 1124363 h 3410363"/>
              <a:gd name="connsiteX48" fmla="*/ 2997200 w 10119360"/>
              <a:gd name="connsiteY48" fmla="*/ 1093883 h 3410363"/>
              <a:gd name="connsiteX49" fmla="*/ 3058160 w 10119360"/>
              <a:gd name="connsiteY49" fmla="*/ 1022763 h 3410363"/>
              <a:gd name="connsiteX50" fmla="*/ 3088640 w 10119360"/>
              <a:gd name="connsiteY50" fmla="*/ 1002443 h 3410363"/>
              <a:gd name="connsiteX51" fmla="*/ 3159760 w 10119360"/>
              <a:gd name="connsiteY51" fmla="*/ 931323 h 3410363"/>
              <a:gd name="connsiteX52" fmla="*/ 3200400 w 10119360"/>
              <a:gd name="connsiteY52" fmla="*/ 890683 h 3410363"/>
              <a:gd name="connsiteX53" fmla="*/ 3271520 w 10119360"/>
              <a:gd name="connsiteY53" fmla="*/ 829723 h 3410363"/>
              <a:gd name="connsiteX54" fmla="*/ 3312160 w 10119360"/>
              <a:gd name="connsiteY54" fmla="*/ 799243 h 3410363"/>
              <a:gd name="connsiteX55" fmla="*/ 3342640 w 10119360"/>
              <a:gd name="connsiteY55" fmla="*/ 778923 h 3410363"/>
              <a:gd name="connsiteX56" fmla="*/ 3423920 w 10119360"/>
              <a:gd name="connsiteY56" fmla="*/ 687483 h 3410363"/>
              <a:gd name="connsiteX57" fmla="*/ 3464560 w 10119360"/>
              <a:gd name="connsiteY57" fmla="*/ 667163 h 3410363"/>
              <a:gd name="connsiteX58" fmla="*/ 3545840 w 10119360"/>
              <a:gd name="connsiteY58" fmla="*/ 626523 h 3410363"/>
              <a:gd name="connsiteX59" fmla="*/ 3576320 w 10119360"/>
              <a:gd name="connsiteY59" fmla="*/ 606203 h 3410363"/>
              <a:gd name="connsiteX60" fmla="*/ 3657600 w 10119360"/>
              <a:gd name="connsiteY60" fmla="*/ 545243 h 3410363"/>
              <a:gd name="connsiteX61" fmla="*/ 3728720 w 10119360"/>
              <a:gd name="connsiteY61" fmla="*/ 504603 h 3410363"/>
              <a:gd name="connsiteX62" fmla="*/ 3749040 w 10119360"/>
              <a:gd name="connsiteY62" fmla="*/ 474123 h 3410363"/>
              <a:gd name="connsiteX63" fmla="*/ 3820160 w 10119360"/>
              <a:gd name="connsiteY63" fmla="*/ 443643 h 3410363"/>
              <a:gd name="connsiteX64" fmla="*/ 3860800 w 10119360"/>
              <a:gd name="connsiteY64" fmla="*/ 403003 h 3410363"/>
              <a:gd name="connsiteX65" fmla="*/ 3891280 w 10119360"/>
              <a:gd name="connsiteY65" fmla="*/ 382683 h 3410363"/>
              <a:gd name="connsiteX66" fmla="*/ 3921760 w 10119360"/>
              <a:gd name="connsiteY66" fmla="*/ 352203 h 3410363"/>
              <a:gd name="connsiteX67" fmla="*/ 4013200 w 10119360"/>
              <a:gd name="connsiteY67" fmla="*/ 291243 h 3410363"/>
              <a:gd name="connsiteX68" fmla="*/ 4043680 w 10119360"/>
              <a:gd name="connsiteY68" fmla="*/ 270923 h 3410363"/>
              <a:gd name="connsiteX69" fmla="*/ 4094480 w 10119360"/>
              <a:gd name="connsiteY69" fmla="*/ 209963 h 3410363"/>
              <a:gd name="connsiteX70" fmla="*/ 4124960 w 10119360"/>
              <a:gd name="connsiteY70" fmla="*/ 199803 h 3410363"/>
              <a:gd name="connsiteX71" fmla="*/ 4175760 w 10119360"/>
              <a:gd name="connsiteY71" fmla="*/ 138843 h 3410363"/>
              <a:gd name="connsiteX72" fmla="*/ 4196080 w 10119360"/>
              <a:gd name="connsiteY72" fmla="*/ 108363 h 3410363"/>
              <a:gd name="connsiteX73" fmla="*/ 4257040 w 10119360"/>
              <a:gd name="connsiteY73" fmla="*/ 67723 h 3410363"/>
              <a:gd name="connsiteX74" fmla="*/ 4287520 w 10119360"/>
              <a:gd name="connsiteY74" fmla="*/ 47403 h 3410363"/>
              <a:gd name="connsiteX75" fmla="*/ 4318000 w 10119360"/>
              <a:gd name="connsiteY75" fmla="*/ 37243 h 3410363"/>
              <a:gd name="connsiteX76" fmla="*/ 4358640 w 10119360"/>
              <a:gd name="connsiteY76" fmla="*/ 27083 h 3410363"/>
              <a:gd name="connsiteX77" fmla="*/ 4378960 w 10119360"/>
              <a:gd name="connsiteY77" fmla="*/ 6763 h 3410363"/>
              <a:gd name="connsiteX78" fmla="*/ 4378960 w 10119360"/>
              <a:gd name="connsiteY78" fmla="*/ 6763 h 3410363"/>
              <a:gd name="connsiteX79" fmla="*/ 5151120 w 10119360"/>
              <a:gd name="connsiteY79" fmla="*/ 16923 h 3410363"/>
              <a:gd name="connsiteX80" fmla="*/ 5161280 w 10119360"/>
              <a:gd name="connsiteY80" fmla="*/ 108363 h 3410363"/>
              <a:gd name="connsiteX81" fmla="*/ 5283200 w 10119360"/>
              <a:gd name="connsiteY81" fmla="*/ 98203 h 3410363"/>
              <a:gd name="connsiteX82" fmla="*/ 5313680 w 10119360"/>
              <a:gd name="connsiteY82" fmla="*/ 88043 h 3410363"/>
              <a:gd name="connsiteX83" fmla="*/ 5354320 w 10119360"/>
              <a:gd name="connsiteY83" fmla="*/ 108363 h 3410363"/>
              <a:gd name="connsiteX84" fmla="*/ 5435600 w 10119360"/>
              <a:gd name="connsiteY84" fmla="*/ 179483 h 3410363"/>
              <a:gd name="connsiteX85" fmla="*/ 5547360 w 10119360"/>
              <a:gd name="connsiteY85" fmla="*/ 281083 h 3410363"/>
              <a:gd name="connsiteX86" fmla="*/ 5618480 w 10119360"/>
              <a:gd name="connsiteY86" fmla="*/ 382683 h 3410363"/>
              <a:gd name="connsiteX87" fmla="*/ 5638800 w 10119360"/>
              <a:gd name="connsiteY87" fmla="*/ 423323 h 3410363"/>
              <a:gd name="connsiteX88" fmla="*/ 5669280 w 10119360"/>
              <a:gd name="connsiteY88" fmla="*/ 453803 h 3410363"/>
              <a:gd name="connsiteX89" fmla="*/ 5689600 w 10119360"/>
              <a:gd name="connsiteY89" fmla="*/ 494443 h 3410363"/>
              <a:gd name="connsiteX90" fmla="*/ 5740400 w 10119360"/>
              <a:gd name="connsiteY90" fmla="*/ 545243 h 3410363"/>
              <a:gd name="connsiteX91" fmla="*/ 5760720 w 10119360"/>
              <a:gd name="connsiteY91" fmla="*/ 575723 h 3410363"/>
              <a:gd name="connsiteX92" fmla="*/ 5801360 w 10119360"/>
              <a:gd name="connsiteY92" fmla="*/ 616363 h 3410363"/>
              <a:gd name="connsiteX93" fmla="*/ 5862320 w 10119360"/>
              <a:gd name="connsiteY93" fmla="*/ 697643 h 3410363"/>
              <a:gd name="connsiteX94" fmla="*/ 5933440 w 10119360"/>
              <a:gd name="connsiteY94" fmla="*/ 789083 h 3410363"/>
              <a:gd name="connsiteX95" fmla="*/ 5974080 w 10119360"/>
              <a:gd name="connsiteY95" fmla="*/ 839883 h 3410363"/>
              <a:gd name="connsiteX96" fmla="*/ 6004560 w 10119360"/>
              <a:gd name="connsiteY96" fmla="*/ 860203 h 3410363"/>
              <a:gd name="connsiteX97" fmla="*/ 6075680 w 10119360"/>
              <a:gd name="connsiteY97" fmla="*/ 951643 h 3410363"/>
              <a:gd name="connsiteX98" fmla="*/ 6207760 w 10119360"/>
              <a:gd name="connsiteY98" fmla="*/ 1063403 h 3410363"/>
              <a:gd name="connsiteX99" fmla="*/ 6410960 w 10119360"/>
              <a:gd name="connsiteY99" fmla="*/ 1307243 h 3410363"/>
              <a:gd name="connsiteX100" fmla="*/ 6532880 w 10119360"/>
              <a:gd name="connsiteY100" fmla="*/ 1439323 h 3410363"/>
              <a:gd name="connsiteX101" fmla="*/ 6624320 w 10119360"/>
              <a:gd name="connsiteY101" fmla="*/ 1479963 h 3410363"/>
              <a:gd name="connsiteX102" fmla="*/ 6664960 w 10119360"/>
              <a:gd name="connsiteY102" fmla="*/ 1500283 h 3410363"/>
              <a:gd name="connsiteX103" fmla="*/ 6746240 w 10119360"/>
              <a:gd name="connsiteY103" fmla="*/ 1540923 h 3410363"/>
              <a:gd name="connsiteX104" fmla="*/ 6807200 w 10119360"/>
              <a:gd name="connsiteY104" fmla="*/ 1551083 h 3410363"/>
              <a:gd name="connsiteX105" fmla="*/ 6858000 w 10119360"/>
              <a:gd name="connsiteY105" fmla="*/ 1581563 h 3410363"/>
              <a:gd name="connsiteX106" fmla="*/ 6939280 w 10119360"/>
              <a:gd name="connsiteY106" fmla="*/ 1612043 h 3410363"/>
              <a:gd name="connsiteX107" fmla="*/ 6990080 w 10119360"/>
              <a:gd name="connsiteY107" fmla="*/ 1622203 h 3410363"/>
              <a:gd name="connsiteX108" fmla="*/ 7101840 w 10119360"/>
              <a:gd name="connsiteY108" fmla="*/ 1673003 h 3410363"/>
              <a:gd name="connsiteX109" fmla="*/ 7142480 w 10119360"/>
              <a:gd name="connsiteY109" fmla="*/ 1693323 h 3410363"/>
              <a:gd name="connsiteX110" fmla="*/ 7172960 w 10119360"/>
              <a:gd name="connsiteY110" fmla="*/ 1703483 h 3410363"/>
              <a:gd name="connsiteX111" fmla="*/ 7223760 w 10119360"/>
              <a:gd name="connsiteY111" fmla="*/ 1733963 h 3410363"/>
              <a:gd name="connsiteX112" fmla="*/ 7264400 w 10119360"/>
              <a:gd name="connsiteY112" fmla="*/ 1744123 h 3410363"/>
              <a:gd name="connsiteX113" fmla="*/ 7457440 w 10119360"/>
              <a:gd name="connsiteY113" fmla="*/ 1815243 h 3410363"/>
              <a:gd name="connsiteX114" fmla="*/ 7518400 w 10119360"/>
              <a:gd name="connsiteY114" fmla="*/ 1845723 h 3410363"/>
              <a:gd name="connsiteX115" fmla="*/ 7640320 w 10119360"/>
              <a:gd name="connsiteY115" fmla="*/ 1896523 h 3410363"/>
              <a:gd name="connsiteX116" fmla="*/ 7741920 w 10119360"/>
              <a:gd name="connsiteY116" fmla="*/ 1967643 h 3410363"/>
              <a:gd name="connsiteX117" fmla="*/ 7833360 w 10119360"/>
              <a:gd name="connsiteY117" fmla="*/ 1998123 h 3410363"/>
              <a:gd name="connsiteX118" fmla="*/ 7874000 w 10119360"/>
              <a:gd name="connsiteY118" fmla="*/ 2028603 h 3410363"/>
              <a:gd name="connsiteX119" fmla="*/ 7955280 w 10119360"/>
              <a:gd name="connsiteY119" fmla="*/ 2069243 h 3410363"/>
              <a:gd name="connsiteX120" fmla="*/ 7995920 w 10119360"/>
              <a:gd name="connsiteY120" fmla="*/ 2089563 h 3410363"/>
              <a:gd name="connsiteX121" fmla="*/ 8026400 w 10119360"/>
              <a:gd name="connsiteY121" fmla="*/ 2109883 h 3410363"/>
              <a:gd name="connsiteX122" fmla="*/ 8402320 w 10119360"/>
              <a:gd name="connsiteY122" fmla="*/ 2120043 h 3410363"/>
              <a:gd name="connsiteX123" fmla="*/ 8707120 w 10119360"/>
              <a:gd name="connsiteY123" fmla="*/ 2201323 h 3410363"/>
              <a:gd name="connsiteX124" fmla="*/ 8991600 w 10119360"/>
              <a:gd name="connsiteY124" fmla="*/ 2262283 h 3410363"/>
              <a:gd name="connsiteX125" fmla="*/ 9072880 w 10119360"/>
              <a:gd name="connsiteY125" fmla="*/ 2292763 h 3410363"/>
              <a:gd name="connsiteX126" fmla="*/ 9154160 w 10119360"/>
              <a:gd name="connsiteY126" fmla="*/ 2333403 h 3410363"/>
              <a:gd name="connsiteX127" fmla="*/ 9265920 w 10119360"/>
              <a:gd name="connsiteY127" fmla="*/ 2363883 h 3410363"/>
              <a:gd name="connsiteX128" fmla="*/ 9326880 w 10119360"/>
              <a:gd name="connsiteY128" fmla="*/ 2384203 h 3410363"/>
              <a:gd name="connsiteX129" fmla="*/ 9367520 w 10119360"/>
              <a:gd name="connsiteY129" fmla="*/ 2394363 h 3410363"/>
              <a:gd name="connsiteX130" fmla="*/ 9408160 w 10119360"/>
              <a:gd name="connsiteY130" fmla="*/ 2414683 h 3410363"/>
              <a:gd name="connsiteX131" fmla="*/ 9540240 w 10119360"/>
              <a:gd name="connsiteY131" fmla="*/ 2435003 h 3410363"/>
              <a:gd name="connsiteX132" fmla="*/ 9733280 w 10119360"/>
              <a:gd name="connsiteY132" fmla="*/ 2485803 h 3410363"/>
              <a:gd name="connsiteX133" fmla="*/ 9814560 w 10119360"/>
              <a:gd name="connsiteY133" fmla="*/ 2506123 h 3410363"/>
              <a:gd name="connsiteX134" fmla="*/ 9916160 w 10119360"/>
              <a:gd name="connsiteY134" fmla="*/ 2526443 h 3410363"/>
              <a:gd name="connsiteX135" fmla="*/ 10007600 w 10119360"/>
              <a:gd name="connsiteY135" fmla="*/ 2546763 h 3410363"/>
              <a:gd name="connsiteX136" fmla="*/ 10119360 w 10119360"/>
              <a:gd name="connsiteY136" fmla="*/ 2546763 h 3410363"/>
              <a:gd name="connsiteX137" fmla="*/ 10119360 w 10119360"/>
              <a:gd name="connsiteY137" fmla="*/ 2546763 h 3410363"/>
              <a:gd name="connsiteX138" fmla="*/ 9296400 w 10119360"/>
              <a:gd name="connsiteY138" fmla="*/ 2587403 h 3410363"/>
              <a:gd name="connsiteX139" fmla="*/ 8940800 w 10119360"/>
              <a:gd name="connsiteY139" fmla="*/ 2638203 h 3410363"/>
              <a:gd name="connsiteX140" fmla="*/ 8239760 w 10119360"/>
              <a:gd name="connsiteY140" fmla="*/ 2780443 h 3410363"/>
              <a:gd name="connsiteX141" fmla="*/ 7142480 w 10119360"/>
              <a:gd name="connsiteY141" fmla="*/ 3064923 h 3410363"/>
              <a:gd name="connsiteX142" fmla="*/ 6390640 w 10119360"/>
              <a:gd name="connsiteY142" fmla="*/ 3166523 h 3410363"/>
              <a:gd name="connsiteX143" fmla="*/ 6187440 w 10119360"/>
              <a:gd name="connsiteY143" fmla="*/ 3197003 h 3410363"/>
              <a:gd name="connsiteX144" fmla="*/ 6055360 w 10119360"/>
              <a:gd name="connsiteY144" fmla="*/ 3227483 h 3410363"/>
              <a:gd name="connsiteX145" fmla="*/ 6024880 w 10119360"/>
              <a:gd name="connsiteY145" fmla="*/ 3217323 h 3410363"/>
              <a:gd name="connsiteX146" fmla="*/ 5974080 w 10119360"/>
              <a:gd name="connsiteY146" fmla="*/ 3207163 h 3410363"/>
              <a:gd name="connsiteX147" fmla="*/ 5618480 w 10119360"/>
              <a:gd name="connsiteY147" fmla="*/ 3227483 h 3410363"/>
              <a:gd name="connsiteX148" fmla="*/ 5303520 w 10119360"/>
              <a:gd name="connsiteY148" fmla="*/ 3298603 h 3410363"/>
              <a:gd name="connsiteX149" fmla="*/ 4937760 w 10119360"/>
              <a:gd name="connsiteY149" fmla="*/ 3359563 h 3410363"/>
              <a:gd name="connsiteX150" fmla="*/ 3911600 w 10119360"/>
              <a:gd name="connsiteY150" fmla="*/ 3410363 h 3410363"/>
              <a:gd name="connsiteX151" fmla="*/ 3718560 w 10119360"/>
              <a:gd name="connsiteY151" fmla="*/ 3369723 h 3410363"/>
              <a:gd name="connsiteX152" fmla="*/ 3606800 w 10119360"/>
              <a:gd name="connsiteY152" fmla="*/ 3349403 h 3410363"/>
              <a:gd name="connsiteX153" fmla="*/ 3556000 w 10119360"/>
              <a:gd name="connsiteY153" fmla="*/ 3339243 h 3410363"/>
              <a:gd name="connsiteX154" fmla="*/ 2875280 w 10119360"/>
              <a:gd name="connsiteY154" fmla="*/ 3369723 h 3410363"/>
              <a:gd name="connsiteX155" fmla="*/ 2712720 w 10119360"/>
              <a:gd name="connsiteY155" fmla="*/ 3349403 h 3410363"/>
              <a:gd name="connsiteX156" fmla="*/ 2153920 w 10119360"/>
              <a:gd name="connsiteY156" fmla="*/ 3298603 h 3410363"/>
              <a:gd name="connsiteX157" fmla="*/ 1950720 w 10119360"/>
              <a:gd name="connsiteY157" fmla="*/ 3288443 h 3410363"/>
              <a:gd name="connsiteX158" fmla="*/ 1016000 w 10119360"/>
              <a:gd name="connsiteY158" fmla="*/ 3268123 h 3410363"/>
              <a:gd name="connsiteX159" fmla="*/ 863600 w 10119360"/>
              <a:gd name="connsiteY159" fmla="*/ 3369723 h 3410363"/>
              <a:gd name="connsiteX160" fmla="*/ 822960 w 10119360"/>
              <a:gd name="connsiteY160" fmla="*/ 3379883 h 3410363"/>
              <a:gd name="connsiteX161" fmla="*/ 538480 w 10119360"/>
              <a:gd name="connsiteY161" fmla="*/ 3318923 h 3410363"/>
              <a:gd name="connsiteX162" fmla="*/ 416560 w 10119360"/>
              <a:gd name="connsiteY162" fmla="*/ 3288443 h 3410363"/>
              <a:gd name="connsiteX163" fmla="*/ 335280 w 10119360"/>
              <a:gd name="connsiteY163" fmla="*/ 3217323 h 3410363"/>
              <a:gd name="connsiteX164" fmla="*/ 274320 w 10119360"/>
              <a:gd name="connsiteY164" fmla="*/ 3176683 h 3410363"/>
              <a:gd name="connsiteX165" fmla="*/ 243840 w 10119360"/>
              <a:gd name="connsiteY165" fmla="*/ 3146203 h 3410363"/>
              <a:gd name="connsiteX166" fmla="*/ 223520 w 10119360"/>
              <a:gd name="connsiteY166" fmla="*/ 3115723 h 3410363"/>
              <a:gd name="connsiteX167" fmla="*/ 182880 w 10119360"/>
              <a:gd name="connsiteY167" fmla="*/ 3085243 h 3410363"/>
              <a:gd name="connsiteX168" fmla="*/ 132080 w 10119360"/>
              <a:gd name="connsiteY168" fmla="*/ 2993803 h 3410363"/>
              <a:gd name="connsiteX169" fmla="*/ 101600 w 10119360"/>
              <a:gd name="connsiteY169" fmla="*/ 2973483 h 3410363"/>
              <a:gd name="connsiteX170" fmla="*/ 91440 w 10119360"/>
              <a:gd name="connsiteY170" fmla="*/ 2932843 h 34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0119360" h="3410363">
                <a:moveTo>
                  <a:pt x="0" y="2943003"/>
                </a:moveTo>
                <a:lnTo>
                  <a:pt x="0" y="2943003"/>
                </a:lnTo>
                <a:cubicBezTo>
                  <a:pt x="40640" y="2939616"/>
                  <a:pt x="81418" y="2937608"/>
                  <a:pt x="121920" y="2932843"/>
                </a:cubicBezTo>
                <a:cubicBezTo>
                  <a:pt x="244261" y="2918450"/>
                  <a:pt x="118483" y="2929466"/>
                  <a:pt x="203200" y="2912523"/>
                </a:cubicBezTo>
                <a:cubicBezTo>
                  <a:pt x="226682" y="2907827"/>
                  <a:pt x="250613" y="2905750"/>
                  <a:pt x="274320" y="2902363"/>
                </a:cubicBezTo>
                <a:cubicBezTo>
                  <a:pt x="284480" y="2895590"/>
                  <a:pt x="293577" y="2886853"/>
                  <a:pt x="304800" y="2882043"/>
                </a:cubicBezTo>
                <a:cubicBezTo>
                  <a:pt x="317635" y="2876542"/>
                  <a:pt x="331834" y="2875023"/>
                  <a:pt x="345440" y="2871883"/>
                </a:cubicBezTo>
                <a:lnTo>
                  <a:pt x="436880" y="2851563"/>
                </a:lnTo>
                <a:cubicBezTo>
                  <a:pt x="530144" y="2830041"/>
                  <a:pt x="419467" y="2853014"/>
                  <a:pt x="528320" y="2831243"/>
                </a:cubicBezTo>
                <a:cubicBezTo>
                  <a:pt x="545253" y="2821083"/>
                  <a:pt x="561457" y="2809594"/>
                  <a:pt x="579120" y="2800763"/>
                </a:cubicBezTo>
                <a:cubicBezTo>
                  <a:pt x="714828" y="2732909"/>
                  <a:pt x="524922" y="2845474"/>
                  <a:pt x="701040" y="2739803"/>
                </a:cubicBezTo>
                <a:cubicBezTo>
                  <a:pt x="711511" y="2733521"/>
                  <a:pt x="720918" y="2725541"/>
                  <a:pt x="731520" y="2719483"/>
                </a:cubicBezTo>
                <a:cubicBezTo>
                  <a:pt x="744670" y="2711969"/>
                  <a:pt x="759317" y="2707190"/>
                  <a:pt x="772160" y="2699163"/>
                </a:cubicBezTo>
                <a:cubicBezTo>
                  <a:pt x="786519" y="2690188"/>
                  <a:pt x="797654" y="2676256"/>
                  <a:pt x="812800" y="2668683"/>
                </a:cubicBezTo>
                <a:cubicBezTo>
                  <a:pt x="825289" y="2662438"/>
                  <a:pt x="839893" y="2661910"/>
                  <a:pt x="853440" y="2658523"/>
                </a:cubicBezTo>
                <a:cubicBezTo>
                  <a:pt x="863600" y="2651750"/>
                  <a:pt x="872998" y="2643664"/>
                  <a:pt x="883920" y="2638203"/>
                </a:cubicBezTo>
                <a:cubicBezTo>
                  <a:pt x="900232" y="2630047"/>
                  <a:pt x="919254" y="2627549"/>
                  <a:pt x="934720" y="2617883"/>
                </a:cubicBezTo>
                <a:cubicBezTo>
                  <a:pt x="946904" y="2610268"/>
                  <a:pt x="953245" y="2595373"/>
                  <a:pt x="965200" y="2587403"/>
                </a:cubicBezTo>
                <a:cubicBezTo>
                  <a:pt x="973945" y="2581573"/>
                  <a:pt x="1030901" y="2568438"/>
                  <a:pt x="1036320" y="2567083"/>
                </a:cubicBezTo>
                <a:cubicBezTo>
                  <a:pt x="1046480" y="2560310"/>
                  <a:pt x="1056126" y="2552693"/>
                  <a:pt x="1066800" y="2546763"/>
                </a:cubicBezTo>
                <a:cubicBezTo>
                  <a:pt x="1086659" y="2535730"/>
                  <a:pt x="1108857" y="2528885"/>
                  <a:pt x="1127760" y="2516283"/>
                </a:cubicBezTo>
                <a:cubicBezTo>
                  <a:pt x="1139715" y="2508313"/>
                  <a:pt x="1146745" y="2494424"/>
                  <a:pt x="1158240" y="2485803"/>
                </a:cubicBezTo>
                <a:cubicBezTo>
                  <a:pt x="1202182" y="2452847"/>
                  <a:pt x="1203198" y="2456783"/>
                  <a:pt x="1249680" y="2445163"/>
                </a:cubicBezTo>
                <a:cubicBezTo>
                  <a:pt x="1390977" y="2360385"/>
                  <a:pt x="1213010" y="2463498"/>
                  <a:pt x="1351280" y="2394363"/>
                </a:cubicBezTo>
                <a:cubicBezTo>
                  <a:pt x="1375702" y="2382152"/>
                  <a:pt x="1397978" y="2365934"/>
                  <a:pt x="1422400" y="2353723"/>
                </a:cubicBezTo>
                <a:cubicBezTo>
                  <a:pt x="1431979" y="2348934"/>
                  <a:pt x="1443036" y="2347782"/>
                  <a:pt x="1452880" y="2343563"/>
                </a:cubicBezTo>
                <a:cubicBezTo>
                  <a:pt x="1466801" y="2337597"/>
                  <a:pt x="1479339" y="2328561"/>
                  <a:pt x="1493520" y="2323243"/>
                </a:cubicBezTo>
                <a:cubicBezTo>
                  <a:pt x="1509918" y="2317094"/>
                  <a:pt x="1571166" y="2305682"/>
                  <a:pt x="1584960" y="2302923"/>
                </a:cubicBezTo>
                <a:cubicBezTo>
                  <a:pt x="1601893" y="2292763"/>
                  <a:pt x="1617425" y="2279777"/>
                  <a:pt x="1635760" y="2272443"/>
                </a:cubicBezTo>
                <a:cubicBezTo>
                  <a:pt x="1729469" y="2234959"/>
                  <a:pt x="1644097" y="2293776"/>
                  <a:pt x="1737360" y="2241963"/>
                </a:cubicBezTo>
                <a:cubicBezTo>
                  <a:pt x="1752162" y="2233739"/>
                  <a:pt x="1763198" y="2219707"/>
                  <a:pt x="1778000" y="2211483"/>
                </a:cubicBezTo>
                <a:cubicBezTo>
                  <a:pt x="1793943" y="2202626"/>
                  <a:pt x="1812488" y="2199319"/>
                  <a:pt x="1828800" y="2191163"/>
                </a:cubicBezTo>
                <a:cubicBezTo>
                  <a:pt x="1846463" y="2182332"/>
                  <a:pt x="1861937" y="2169514"/>
                  <a:pt x="1879600" y="2160683"/>
                </a:cubicBezTo>
                <a:cubicBezTo>
                  <a:pt x="1895912" y="2152527"/>
                  <a:pt x="1914244" y="2148825"/>
                  <a:pt x="1930400" y="2140363"/>
                </a:cubicBezTo>
                <a:cubicBezTo>
                  <a:pt x="1985473" y="2111515"/>
                  <a:pt x="2037353" y="2076727"/>
                  <a:pt x="2092960" y="2048923"/>
                </a:cubicBezTo>
                <a:cubicBezTo>
                  <a:pt x="2106507" y="2042150"/>
                  <a:pt x="2121878" y="2038194"/>
                  <a:pt x="2133600" y="2028603"/>
                </a:cubicBezTo>
                <a:cubicBezTo>
                  <a:pt x="2159548" y="2007373"/>
                  <a:pt x="2181013" y="1981190"/>
                  <a:pt x="2204720" y="1957483"/>
                </a:cubicBezTo>
                <a:cubicBezTo>
                  <a:pt x="2248245" y="1913958"/>
                  <a:pt x="2278208" y="1886593"/>
                  <a:pt x="2316480" y="1835563"/>
                </a:cubicBezTo>
                <a:cubicBezTo>
                  <a:pt x="2338459" y="1806257"/>
                  <a:pt x="2354702" y="1772844"/>
                  <a:pt x="2377440" y="1744123"/>
                </a:cubicBezTo>
                <a:cubicBezTo>
                  <a:pt x="2419166" y="1691417"/>
                  <a:pt x="2476168" y="1650089"/>
                  <a:pt x="2509520" y="1591723"/>
                </a:cubicBezTo>
                <a:cubicBezTo>
                  <a:pt x="2523067" y="1568016"/>
                  <a:pt x="2533777" y="1542446"/>
                  <a:pt x="2550160" y="1520603"/>
                </a:cubicBezTo>
                <a:cubicBezTo>
                  <a:pt x="2564528" y="1501445"/>
                  <a:pt x="2585050" y="1487701"/>
                  <a:pt x="2600960" y="1469803"/>
                </a:cubicBezTo>
                <a:cubicBezTo>
                  <a:pt x="2672330" y="1389512"/>
                  <a:pt x="2582515" y="1468303"/>
                  <a:pt x="2682240" y="1388523"/>
                </a:cubicBezTo>
                <a:cubicBezTo>
                  <a:pt x="2692400" y="1371590"/>
                  <a:pt x="2698756" y="1351687"/>
                  <a:pt x="2712720" y="1337723"/>
                </a:cubicBezTo>
                <a:cubicBezTo>
                  <a:pt x="2723430" y="1327013"/>
                  <a:pt x="2740907" y="1326024"/>
                  <a:pt x="2753360" y="1317403"/>
                </a:cubicBezTo>
                <a:cubicBezTo>
                  <a:pt x="2785108" y="1295424"/>
                  <a:pt x="2817496" y="1273587"/>
                  <a:pt x="2844800" y="1246283"/>
                </a:cubicBezTo>
                <a:lnTo>
                  <a:pt x="2926080" y="1165003"/>
                </a:lnTo>
                <a:lnTo>
                  <a:pt x="2966720" y="1124363"/>
                </a:lnTo>
                <a:cubicBezTo>
                  <a:pt x="2976880" y="1114203"/>
                  <a:pt x="2989230" y="1105838"/>
                  <a:pt x="2997200" y="1093883"/>
                </a:cubicBezTo>
                <a:cubicBezTo>
                  <a:pt x="3021168" y="1057931"/>
                  <a:pt x="3019836" y="1055613"/>
                  <a:pt x="3058160" y="1022763"/>
                </a:cubicBezTo>
                <a:cubicBezTo>
                  <a:pt x="3067431" y="1014816"/>
                  <a:pt x="3079564" y="1010612"/>
                  <a:pt x="3088640" y="1002443"/>
                </a:cubicBezTo>
                <a:cubicBezTo>
                  <a:pt x="3113560" y="980015"/>
                  <a:pt x="3136053" y="955030"/>
                  <a:pt x="3159760" y="931323"/>
                </a:cubicBezTo>
                <a:cubicBezTo>
                  <a:pt x="3173307" y="917776"/>
                  <a:pt x="3184460" y="901310"/>
                  <a:pt x="3200400" y="890683"/>
                </a:cubicBezTo>
                <a:cubicBezTo>
                  <a:pt x="3265664" y="847174"/>
                  <a:pt x="3192681" y="898707"/>
                  <a:pt x="3271520" y="829723"/>
                </a:cubicBezTo>
                <a:cubicBezTo>
                  <a:pt x="3284264" y="818572"/>
                  <a:pt x="3298381" y="809085"/>
                  <a:pt x="3312160" y="799243"/>
                </a:cubicBezTo>
                <a:cubicBezTo>
                  <a:pt x="3322096" y="792146"/>
                  <a:pt x="3334006" y="787557"/>
                  <a:pt x="3342640" y="778923"/>
                </a:cubicBezTo>
                <a:cubicBezTo>
                  <a:pt x="3384498" y="737065"/>
                  <a:pt x="3377443" y="722340"/>
                  <a:pt x="3423920" y="687483"/>
                </a:cubicBezTo>
                <a:cubicBezTo>
                  <a:pt x="3436037" y="678396"/>
                  <a:pt x="3451717" y="675190"/>
                  <a:pt x="3464560" y="667163"/>
                </a:cubicBezTo>
                <a:cubicBezTo>
                  <a:pt x="3533641" y="623987"/>
                  <a:pt x="3474531" y="644350"/>
                  <a:pt x="3545840" y="626523"/>
                </a:cubicBezTo>
                <a:cubicBezTo>
                  <a:pt x="3556000" y="619750"/>
                  <a:pt x="3566445" y="613385"/>
                  <a:pt x="3576320" y="606203"/>
                </a:cubicBezTo>
                <a:cubicBezTo>
                  <a:pt x="3603709" y="586284"/>
                  <a:pt x="3627309" y="560389"/>
                  <a:pt x="3657600" y="545243"/>
                </a:cubicBezTo>
                <a:cubicBezTo>
                  <a:pt x="3709162" y="519462"/>
                  <a:pt x="3685638" y="533324"/>
                  <a:pt x="3728720" y="504603"/>
                </a:cubicBezTo>
                <a:cubicBezTo>
                  <a:pt x="3735493" y="494443"/>
                  <a:pt x="3738880" y="480896"/>
                  <a:pt x="3749040" y="474123"/>
                </a:cubicBezTo>
                <a:cubicBezTo>
                  <a:pt x="3868198" y="394684"/>
                  <a:pt x="3719758" y="529701"/>
                  <a:pt x="3820160" y="443643"/>
                </a:cubicBezTo>
                <a:cubicBezTo>
                  <a:pt x="3834706" y="431175"/>
                  <a:pt x="3846254" y="415471"/>
                  <a:pt x="3860800" y="403003"/>
                </a:cubicBezTo>
                <a:cubicBezTo>
                  <a:pt x="3870071" y="395056"/>
                  <a:pt x="3881899" y="390500"/>
                  <a:pt x="3891280" y="382683"/>
                </a:cubicBezTo>
                <a:cubicBezTo>
                  <a:pt x="3902318" y="373485"/>
                  <a:pt x="3910418" y="361024"/>
                  <a:pt x="3921760" y="352203"/>
                </a:cubicBezTo>
                <a:lnTo>
                  <a:pt x="4013200" y="291243"/>
                </a:lnTo>
                <a:lnTo>
                  <a:pt x="4043680" y="270923"/>
                </a:lnTo>
                <a:cubicBezTo>
                  <a:pt x="4058674" y="248432"/>
                  <a:pt x="4071011" y="225609"/>
                  <a:pt x="4094480" y="209963"/>
                </a:cubicBezTo>
                <a:cubicBezTo>
                  <a:pt x="4103391" y="204022"/>
                  <a:pt x="4114800" y="203190"/>
                  <a:pt x="4124960" y="199803"/>
                </a:cubicBezTo>
                <a:cubicBezTo>
                  <a:pt x="4168553" y="112617"/>
                  <a:pt x="4118317" y="196286"/>
                  <a:pt x="4175760" y="138843"/>
                </a:cubicBezTo>
                <a:cubicBezTo>
                  <a:pt x="4184394" y="130209"/>
                  <a:pt x="4186890" y="116404"/>
                  <a:pt x="4196080" y="108363"/>
                </a:cubicBezTo>
                <a:cubicBezTo>
                  <a:pt x="4214459" y="92281"/>
                  <a:pt x="4236720" y="81270"/>
                  <a:pt x="4257040" y="67723"/>
                </a:cubicBezTo>
                <a:cubicBezTo>
                  <a:pt x="4267200" y="60950"/>
                  <a:pt x="4275936" y="51264"/>
                  <a:pt x="4287520" y="47403"/>
                </a:cubicBezTo>
                <a:cubicBezTo>
                  <a:pt x="4297680" y="44016"/>
                  <a:pt x="4307702" y="40185"/>
                  <a:pt x="4318000" y="37243"/>
                </a:cubicBezTo>
                <a:cubicBezTo>
                  <a:pt x="4331426" y="33407"/>
                  <a:pt x="4346151" y="33328"/>
                  <a:pt x="4358640" y="27083"/>
                </a:cubicBezTo>
                <a:cubicBezTo>
                  <a:pt x="4367208" y="22799"/>
                  <a:pt x="4372187" y="13536"/>
                  <a:pt x="4378960" y="6763"/>
                </a:cubicBezTo>
                <a:lnTo>
                  <a:pt x="4378960" y="6763"/>
                </a:lnTo>
                <a:cubicBezTo>
                  <a:pt x="4636347" y="10150"/>
                  <a:pt x="4895855" y="-16228"/>
                  <a:pt x="5151120" y="16923"/>
                </a:cubicBezTo>
                <a:cubicBezTo>
                  <a:pt x="5181532" y="20873"/>
                  <a:pt x="5135162" y="92290"/>
                  <a:pt x="5161280" y="108363"/>
                </a:cubicBezTo>
                <a:cubicBezTo>
                  <a:pt x="5196011" y="129736"/>
                  <a:pt x="5242560" y="101590"/>
                  <a:pt x="5283200" y="98203"/>
                </a:cubicBezTo>
                <a:cubicBezTo>
                  <a:pt x="5293360" y="94816"/>
                  <a:pt x="5303078" y="86528"/>
                  <a:pt x="5313680" y="88043"/>
                </a:cubicBezTo>
                <a:cubicBezTo>
                  <a:pt x="5328673" y="90185"/>
                  <a:pt x="5341718" y="99962"/>
                  <a:pt x="5354320" y="108363"/>
                </a:cubicBezTo>
                <a:cubicBezTo>
                  <a:pt x="5435868" y="162728"/>
                  <a:pt x="5376847" y="130522"/>
                  <a:pt x="5435600" y="179483"/>
                </a:cubicBezTo>
                <a:cubicBezTo>
                  <a:pt x="5505712" y="237910"/>
                  <a:pt x="5433123" y="138286"/>
                  <a:pt x="5547360" y="281083"/>
                </a:cubicBezTo>
                <a:cubicBezTo>
                  <a:pt x="5589252" y="333448"/>
                  <a:pt x="5586937" y="325905"/>
                  <a:pt x="5618480" y="382683"/>
                </a:cubicBezTo>
                <a:cubicBezTo>
                  <a:pt x="5625835" y="395923"/>
                  <a:pt x="5629997" y="410998"/>
                  <a:pt x="5638800" y="423323"/>
                </a:cubicBezTo>
                <a:cubicBezTo>
                  <a:pt x="5647151" y="435015"/>
                  <a:pt x="5660929" y="442111"/>
                  <a:pt x="5669280" y="453803"/>
                </a:cubicBezTo>
                <a:cubicBezTo>
                  <a:pt x="5678083" y="466128"/>
                  <a:pt x="5680301" y="482488"/>
                  <a:pt x="5689600" y="494443"/>
                </a:cubicBezTo>
                <a:cubicBezTo>
                  <a:pt x="5704302" y="513346"/>
                  <a:pt x="5724631" y="527221"/>
                  <a:pt x="5740400" y="545243"/>
                </a:cubicBezTo>
                <a:cubicBezTo>
                  <a:pt x="5748441" y="554433"/>
                  <a:pt x="5752773" y="566452"/>
                  <a:pt x="5760720" y="575723"/>
                </a:cubicBezTo>
                <a:cubicBezTo>
                  <a:pt x="5773188" y="590269"/>
                  <a:pt x="5787813" y="602816"/>
                  <a:pt x="5801360" y="616363"/>
                </a:cubicBezTo>
                <a:cubicBezTo>
                  <a:pt x="5842360" y="718864"/>
                  <a:pt x="5793728" y="622815"/>
                  <a:pt x="5862320" y="697643"/>
                </a:cubicBezTo>
                <a:cubicBezTo>
                  <a:pt x="5888412" y="726107"/>
                  <a:pt x="5909583" y="758720"/>
                  <a:pt x="5933440" y="789083"/>
                </a:cubicBezTo>
                <a:cubicBezTo>
                  <a:pt x="5946838" y="806135"/>
                  <a:pt x="5956037" y="827854"/>
                  <a:pt x="5974080" y="839883"/>
                </a:cubicBezTo>
                <a:cubicBezTo>
                  <a:pt x="5984240" y="846656"/>
                  <a:pt x="5996346" y="851168"/>
                  <a:pt x="6004560" y="860203"/>
                </a:cubicBezTo>
                <a:cubicBezTo>
                  <a:pt x="6030535" y="888775"/>
                  <a:pt x="6048376" y="924339"/>
                  <a:pt x="6075680" y="951643"/>
                </a:cubicBezTo>
                <a:cubicBezTo>
                  <a:pt x="6116461" y="992424"/>
                  <a:pt x="6172352" y="1017879"/>
                  <a:pt x="6207760" y="1063403"/>
                </a:cubicBezTo>
                <a:cubicBezTo>
                  <a:pt x="6338872" y="1231976"/>
                  <a:pt x="6220999" y="1083760"/>
                  <a:pt x="6410960" y="1307243"/>
                </a:cubicBezTo>
                <a:cubicBezTo>
                  <a:pt x="6449097" y="1352110"/>
                  <a:pt x="6482980" y="1406056"/>
                  <a:pt x="6532880" y="1439323"/>
                </a:cubicBezTo>
                <a:cubicBezTo>
                  <a:pt x="6622538" y="1499095"/>
                  <a:pt x="6479232" y="1407419"/>
                  <a:pt x="6624320" y="1479963"/>
                </a:cubicBezTo>
                <a:cubicBezTo>
                  <a:pt x="6637867" y="1486736"/>
                  <a:pt x="6651810" y="1492769"/>
                  <a:pt x="6664960" y="1500283"/>
                </a:cubicBezTo>
                <a:cubicBezTo>
                  <a:pt x="6707445" y="1524560"/>
                  <a:pt x="6688837" y="1525268"/>
                  <a:pt x="6746240" y="1540923"/>
                </a:cubicBezTo>
                <a:cubicBezTo>
                  <a:pt x="6766114" y="1546343"/>
                  <a:pt x="6786880" y="1547696"/>
                  <a:pt x="6807200" y="1551083"/>
                </a:cubicBezTo>
                <a:cubicBezTo>
                  <a:pt x="6824133" y="1561243"/>
                  <a:pt x="6840337" y="1572732"/>
                  <a:pt x="6858000" y="1581563"/>
                </a:cubicBezTo>
                <a:cubicBezTo>
                  <a:pt x="6867323" y="1586224"/>
                  <a:pt x="6921693" y="1607646"/>
                  <a:pt x="6939280" y="1612043"/>
                </a:cubicBezTo>
                <a:cubicBezTo>
                  <a:pt x="6956033" y="1616231"/>
                  <a:pt x="6973147" y="1618816"/>
                  <a:pt x="6990080" y="1622203"/>
                </a:cubicBezTo>
                <a:cubicBezTo>
                  <a:pt x="7064802" y="1696925"/>
                  <a:pt x="6959011" y="1601588"/>
                  <a:pt x="7101840" y="1673003"/>
                </a:cubicBezTo>
                <a:cubicBezTo>
                  <a:pt x="7115387" y="1679776"/>
                  <a:pt x="7128559" y="1687357"/>
                  <a:pt x="7142480" y="1693323"/>
                </a:cubicBezTo>
                <a:cubicBezTo>
                  <a:pt x="7152324" y="1697542"/>
                  <a:pt x="7163381" y="1698694"/>
                  <a:pt x="7172960" y="1703483"/>
                </a:cubicBezTo>
                <a:cubicBezTo>
                  <a:pt x="7190623" y="1712314"/>
                  <a:pt x="7205715" y="1725943"/>
                  <a:pt x="7223760" y="1733963"/>
                </a:cubicBezTo>
                <a:cubicBezTo>
                  <a:pt x="7236520" y="1739634"/>
                  <a:pt x="7251565" y="1738622"/>
                  <a:pt x="7264400" y="1744123"/>
                </a:cubicBezTo>
                <a:cubicBezTo>
                  <a:pt x="7438763" y="1818850"/>
                  <a:pt x="7292065" y="1778493"/>
                  <a:pt x="7457440" y="1815243"/>
                </a:cubicBezTo>
                <a:cubicBezTo>
                  <a:pt x="7477760" y="1825403"/>
                  <a:pt x="7497640" y="1836496"/>
                  <a:pt x="7518400" y="1845723"/>
                </a:cubicBezTo>
                <a:cubicBezTo>
                  <a:pt x="7558632" y="1863604"/>
                  <a:pt x="7605941" y="1869020"/>
                  <a:pt x="7640320" y="1896523"/>
                </a:cubicBezTo>
                <a:cubicBezTo>
                  <a:pt x="7681139" y="1929178"/>
                  <a:pt x="7695657" y="1944511"/>
                  <a:pt x="7741920" y="1967643"/>
                </a:cubicBezTo>
                <a:cubicBezTo>
                  <a:pt x="7780179" y="1986772"/>
                  <a:pt x="7794555" y="1988422"/>
                  <a:pt x="7833360" y="1998123"/>
                </a:cubicBezTo>
                <a:cubicBezTo>
                  <a:pt x="7846907" y="2008283"/>
                  <a:pt x="7859373" y="2020071"/>
                  <a:pt x="7874000" y="2028603"/>
                </a:cubicBezTo>
                <a:cubicBezTo>
                  <a:pt x="7900165" y="2043866"/>
                  <a:pt x="7928187" y="2055696"/>
                  <a:pt x="7955280" y="2069243"/>
                </a:cubicBezTo>
                <a:cubicBezTo>
                  <a:pt x="7968827" y="2076016"/>
                  <a:pt x="7983318" y="2081162"/>
                  <a:pt x="7995920" y="2089563"/>
                </a:cubicBezTo>
                <a:cubicBezTo>
                  <a:pt x="8006080" y="2096336"/>
                  <a:pt x="8014223" y="2108970"/>
                  <a:pt x="8026400" y="2109883"/>
                </a:cubicBezTo>
                <a:cubicBezTo>
                  <a:pt x="8151401" y="2119258"/>
                  <a:pt x="8277013" y="2116656"/>
                  <a:pt x="8402320" y="2120043"/>
                </a:cubicBezTo>
                <a:cubicBezTo>
                  <a:pt x="8622576" y="2168989"/>
                  <a:pt x="8329629" y="2101983"/>
                  <a:pt x="8707120" y="2201323"/>
                </a:cubicBezTo>
                <a:cubicBezTo>
                  <a:pt x="8844905" y="2237582"/>
                  <a:pt x="8867609" y="2239739"/>
                  <a:pt x="8991600" y="2262283"/>
                </a:cubicBezTo>
                <a:cubicBezTo>
                  <a:pt x="9018693" y="2272443"/>
                  <a:pt x="9046370" y="2281165"/>
                  <a:pt x="9072880" y="2292763"/>
                </a:cubicBezTo>
                <a:cubicBezTo>
                  <a:pt x="9100632" y="2304904"/>
                  <a:pt x="9126035" y="2322153"/>
                  <a:pt x="9154160" y="2333403"/>
                </a:cubicBezTo>
                <a:cubicBezTo>
                  <a:pt x="9199078" y="2351370"/>
                  <a:pt x="9223805" y="2351248"/>
                  <a:pt x="9265920" y="2363883"/>
                </a:cubicBezTo>
                <a:cubicBezTo>
                  <a:pt x="9286436" y="2370038"/>
                  <a:pt x="9306364" y="2378048"/>
                  <a:pt x="9326880" y="2384203"/>
                </a:cubicBezTo>
                <a:cubicBezTo>
                  <a:pt x="9340255" y="2388215"/>
                  <a:pt x="9354445" y="2389460"/>
                  <a:pt x="9367520" y="2394363"/>
                </a:cubicBezTo>
                <a:cubicBezTo>
                  <a:pt x="9381701" y="2399681"/>
                  <a:pt x="9393653" y="2410331"/>
                  <a:pt x="9408160" y="2414683"/>
                </a:cubicBezTo>
                <a:cubicBezTo>
                  <a:pt x="9420975" y="2418528"/>
                  <a:pt x="9532153" y="2433848"/>
                  <a:pt x="9540240" y="2435003"/>
                </a:cubicBezTo>
                <a:cubicBezTo>
                  <a:pt x="9714722" y="2504796"/>
                  <a:pt x="9568251" y="2456680"/>
                  <a:pt x="9733280" y="2485803"/>
                </a:cubicBezTo>
                <a:cubicBezTo>
                  <a:pt x="9760782" y="2490656"/>
                  <a:pt x="9787298" y="2500065"/>
                  <a:pt x="9814560" y="2506123"/>
                </a:cubicBezTo>
                <a:cubicBezTo>
                  <a:pt x="9848275" y="2513615"/>
                  <a:pt x="9882363" y="2519328"/>
                  <a:pt x="9916160" y="2526443"/>
                </a:cubicBezTo>
                <a:cubicBezTo>
                  <a:pt x="9946714" y="2532875"/>
                  <a:pt x="9976531" y="2543656"/>
                  <a:pt x="10007600" y="2546763"/>
                </a:cubicBezTo>
                <a:cubicBezTo>
                  <a:pt x="10044668" y="2550470"/>
                  <a:pt x="10082107" y="2546763"/>
                  <a:pt x="10119360" y="2546763"/>
                </a:cubicBezTo>
                <a:lnTo>
                  <a:pt x="10119360" y="2546763"/>
                </a:lnTo>
                <a:lnTo>
                  <a:pt x="9296400" y="2587403"/>
                </a:lnTo>
                <a:cubicBezTo>
                  <a:pt x="9177225" y="2598989"/>
                  <a:pt x="9058587" y="2616684"/>
                  <a:pt x="8940800" y="2638203"/>
                </a:cubicBezTo>
                <a:cubicBezTo>
                  <a:pt x="8706241" y="2681055"/>
                  <a:pt x="8471760" y="2725392"/>
                  <a:pt x="8239760" y="2780443"/>
                </a:cubicBezTo>
                <a:cubicBezTo>
                  <a:pt x="7872116" y="2867681"/>
                  <a:pt x="7516152" y="3008872"/>
                  <a:pt x="7142480" y="3064923"/>
                </a:cubicBezTo>
                <a:cubicBezTo>
                  <a:pt x="6086019" y="3223392"/>
                  <a:pt x="7325285" y="3041904"/>
                  <a:pt x="6390640" y="3166523"/>
                </a:cubicBezTo>
                <a:cubicBezTo>
                  <a:pt x="5939035" y="3226737"/>
                  <a:pt x="6567328" y="3154793"/>
                  <a:pt x="6187440" y="3197003"/>
                </a:cubicBezTo>
                <a:cubicBezTo>
                  <a:pt x="6140880" y="3212523"/>
                  <a:pt x="6113653" y="3222999"/>
                  <a:pt x="6055360" y="3227483"/>
                </a:cubicBezTo>
                <a:cubicBezTo>
                  <a:pt x="6044682" y="3228304"/>
                  <a:pt x="6035270" y="3219920"/>
                  <a:pt x="6024880" y="3217323"/>
                </a:cubicBezTo>
                <a:cubicBezTo>
                  <a:pt x="6008127" y="3213135"/>
                  <a:pt x="5991013" y="3210550"/>
                  <a:pt x="5974080" y="3207163"/>
                </a:cubicBezTo>
                <a:cubicBezTo>
                  <a:pt x="5855547" y="3213936"/>
                  <a:pt x="5736118" y="3211441"/>
                  <a:pt x="5618480" y="3227483"/>
                </a:cubicBezTo>
                <a:cubicBezTo>
                  <a:pt x="5511837" y="3242025"/>
                  <a:pt x="5409179" y="3278102"/>
                  <a:pt x="5303520" y="3298603"/>
                </a:cubicBezTo>
                <a:cubicBezTo>
                  <a:pt x="5182181" y="3322146"/>
                  <a:pt x="5060430" y="3344419"/>
                  <a:pt x="4937760" y="3359563"/>
                </a:cubicBezTo>
                <a:cubicBezTo>
                  <a:pt x="4503134" y="3413221"/>
                  <a:pt x="4371313" y="3402154"/>
                  <a:pt x="3911600" y="3410363"/>
                </a:cubicBezTo>
                <a:lnTo>
                  <a:pt x="3718560" y="3369723"/>
                </a:lnTo>
                <a:cubicBezTo>
                  <a:pt x="3681431" y="3362297"/>
                  <a:pt x="3644016" y="3356381"/>
                  <a:pt x="3606800" y="3349403"/>
                </a:cubicBezTo>
                <a:cubicBezTo>
                  <a:pt x="3589827" y="3346221"/>
                  <a:pt x="3572933" y="3342630"/>
                  <a:pt x="3556000" y="3339243"/>
                </a:cubicBezTo>
                <a:cubicBezTo>
                  <a:pt x="3271321" y="3383040"/>
                  <a:pt x="3352722" y="3376544"/>
                  <a:pt x="2875280" y="3369723"/>
                </a:cubicBezTo>
                <a:cubicBezTo>
                  <a:pt x="2820677" y="3368943"/>
                  <a:pt x="2767065" y="3354761"/>
                  <a:pt x="2712720" y="3349403"/>
                </a:cubicBezTo>
                <a:lnTo>
                  <a:pt x="2153920" y="3298603"/>
                </a:lnTo>
                <a:cubicBezTo>
                  <a:pt x="2086318" y="3293195"/>
                  <a:pt x="2018514" y="3290259"/>
                  <a:pt x="1950720" y="3288443"/>
                </a:cubicBezTo>
                <a:lnTo>
                  <a:pt x="1016000" y="3268123"/>
                </a:lnTo>
                <a:cubicBezTo>
                  <a:pt x="965200" y="3301990"/>
                  <a:pt x="916438" y="3339133"/>
                  <a:pt x="863600" y="3369723"/>
                </a:cubicBezTo>
                <a:cubicBezTo>
                  <a:pt x="851516" y="3376719"/>
                  <a:pt x="836896" y="3380754"/>
                  <a:pt x="822960" y="3379883"/>
                </a:cubicBezTo>
                <a:cubicBezTo>
                  <a:pt x="703444" y="3372413"/>
                  <a:pt x="663062" y="3339687"/>
                  <a:pt x="538480" y="3318923"/>
                </a:cubicBezTo>
                <a:cubicBezTo>
                  <a:pt x="456392" y="3305242"/>
                  <a:pt x="497063" y="3315277"/>
                  <a:pt x="416560" y="3288443"/>
                </a:cubicBezTo>
                <a:cubicBezTo>
                  <a:pt x="346090" y="3217973"/>
                  <a:pt x="434512" y="3304151"/>
                  <a:pt x="335280" y="3217323"/>
                </a:cubicBezTo>
                <a:cubicBezTo>
                  <a:pt x="288446" y="3176343"/>
                  <a:pt x="324976" y="3193568"/>
                  <a:pt x="274320" y="3176683"/>
                </a:cubicBezTo>
                <a:cubicBezTo>
                  <a:pt x="264160" y="3166523"/>
                  <a:pt x="253038" y="3157241"/>
                  <a:pt x="243840" y="3146203"/>
                </a:cubicBezTo>
                <a:cubicBezTo>
                  <a:pt x="236023" y="3136822"/>
                  <a:pt x="232154" y="3124357"/>
                  <a:pt x="223520" y="3115723"/>
                </a:cubicBezTo>
                <a:cubicBezTo>
                  <a:pt x="211546" y="3103749"/>
                  <a:pt x="196427" y="3095403"/>
                  <a:pt x="182880" y="3085243"/>
                </a:cubicBezTo>
                <a:cubicBezTo>
                  <a:pt x="163248" y="3026348"/>
                  <a:pt x="174196" y="3028900"/>
                  <a:pt x="132080" y="2993803"/>
                </a:cubicBezTo>
                <a:cubicBezTo>
                  <a:pt x="122699" y="2985986"/>
                  <a:pt x="111760" y="2980256"/>
                  <a:pt x="101600" y="2973483"/>
                </a:cubicBezTo>
                <a:cubicBezTo>
                  <a:pt x="90369" y="2939790"/>
                  <a:pt x="91440" y="2953713"/>
                  <a:pt x="91440" y="2932843"/>
                </a:cubicBezTo>
              </a:path>
            </a:pathLst>
          </a:cu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09B2F8CD-FB71-4CE1-BEE4-430C02796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457" y="3561089"/>
            <a:ext cx="6904887" cy="2854020"/>
          </a:xfrm>
          <a:prstGeom prst="rect">
            <a:avLst/>
          </a:prstGeom>
        </p:spPr>
      </p:pic>
      <p:pic>
        <p:nvPicPr>
          <p:cNvPr id="116" name="図 115">
            <a:extLst>
              <a:ext uri="{FF2B5EF4-FFF2-40B4-BE49-F238E27FC236}">
                <a16:creationId xmlns:a16="http://schemas.microsoft.com/office/drawing/2014/main" id="{EBA979FB-85E7-4EDF-91C5-4BD74E369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62837">
            <a:off x="-656485" y="5420887"/>
            <a:ext cx="12669085" cy="7398058"/>
          </a:xfrm>
          <a:prstGeom prst="rect">
            <a:avLst/>
          </a:prstGeom>
        </p:spPr>
      </p:pic>
      <p:pic>
        <p:nvPicPr>
          <p:cNvPr id="15" name="図 14">
            <a:extLst>
              <a:ext uri="{FF2B5EF4-FFF2-40B4-BE49-F238E27FC236}">
                <a16:creationId xmlns:a16="http://schemas.microsoft.com/office/drawing/2014/main" id="{D25E9D7A-68BD-4CA6-9AC6-967E7F101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944888" y="2342286"/>
            <a:ext cx="2376263" cy="3037523"/>
          </a:xfrm>
          <a:prstGeom prst="rect">
            <a:avLst/>
          </a:prstGeom>
          <a:ln>
            <a:noFill/>
          </a:ln>
        </p:spPr>
      </p:pic>
      <p:sp>
        <p:nvSpPr>
          <p:cNvPr id="63" name="テキスト ボックス 62">
            <a:extLst>
              <a:ext uri="{FF2B5EF4-FFF2-40B4-BE49-F238E27FC236}">
                <a16:creationId xmlns:a16="http://schemas.microsoft.com/office/drawing/2014/main" id="{70680BF8-6180-4690-9AFF-7E52978B200E}"/>
              </a:ext>
            </a:extLst>
          </p:cNvPr>
          <p:cNvSpPr txBox="1"/>
          <p:nvPr/>
        </p:nvSpPr>
        <p:spPr>
          <a:xfrm>
            <a:off x="1612279" y="3942371"/>
            <a:ext cx="6780068" cy="1323439"/>
          </a:xfrm>
          <a:prstGeom prst="rect">
            <a:avLst/>
          </a:prstGeom>
          <a:noFill/>
        </p:spPr>
        <p:txBody>
          <a:bodyPr wrap="square">
            <a:spAutoFit/>
          </a:bodyPr>
          <a:lstStyle/>
          <a:p>
            <a:pPr algn="ctr"/>
            <a:r>
              <a:rPr lang="ja-JP" altLang="ja-JP" sz="4000" dirty="0">
                <a:solidFill>
                  <a:srgbClr val="FF0000"/>
                </a:solidFill>
              </a:rPr>
              <a:t>アイデア</a:t>
            </a:r>
            <a:r>
              <a:rPr lang="ja-JP" altLang="en-US" sz="4000" dirty="0">
                <a:solidFill>
                  <a:srgbClr val="FF0000"/>
                </a:solidFill>
              </a:rPr>
              <a:t>から</a:t>
            </a:r>
            <a:endParaRPr lang="en-US" altLang="ja-JP" sz="4000" dirty="0">
              <a:solidFill>
                <a:srgbClr val="FF0000"/>
              </a:solidFill>
            </a:endParaRPr>
          </a:p>
          <a:p>
            <a:pPr algn="ctr"/>
            <a:r>
              <a:rPr lang="ja-JP" altLang="en-US" sz="4000" dirty="0">
                <a:solidFill>
                  <a:srgbClr val="FF0000"/>
                </a:solidFill>
              </a:rPr>
              <a:t>ビジネスモデルを考える</a:t>
            </a:r>
            <a:endParaRPr lang="en-US" altLang="ja-JP" sz="4000" dirty="0">
              <a:solidFill>
                <a:srgbClr val="FF0000"/>
              </a:solidFill>
            </a:endParaRPr>
          </a:p>
        </p:txBody>
      </p:sp>
      <p:sp>
        <p:nvSpPr>
          <p:cNvPr id="12" name="テキスト ボックス 11">
            <a:extLst>
              <a:ext uri="{FF2B5EF4-FFF2-40B4-BE49-F238E27FC236}">
                <a16:creationId xmlns:a16="http://schemas.microsoft.com/office/drawing/2014/main" id="{E317F969-AA7B-40F5-8479-F57764AEEB81}"/>
              </a:ext>
            </a:extLst>
          </p:cNvPr>
          <p:cNvSpPr txBox="1"/>
          <p:nvPr/>
        </p:nvSpPr>
        <p:spPr>
          <a:xfrm>
            <a:off x="3880733" y="5733256"/>
            <a:ext cx="2260555" cy="1015663"/>
          </a:xfrm>
          <a:prstGeom prst="rect">
            <a:avLst/>
          </a:prstGeom>
          <a:noFill/>
        </p:spPr>
        <p:txBody>
          <a:bodyPr wrap="none" rtlCol="0">
            <a:spAutoFit/>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ビジネス研究会</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明神　浩</a:t>
            </a:r>
          </a:p>
        </p:txBody>
      </p:sp>
      <p:sp>
        <p:nvSpPr>
          <p:cNvPr id="2" name="テキスト ボックス 1">
            <a:extLst>
              <a:ext uri="{FF2B5EF4-FFF2-40B4-BE49-F238E27FC236}">
                <a16:creationId xmlns:a16="http://schemas.microsoft.com/office/drawing/2014/main" id="{16E9426C-2AEF-445B-B73B-208411C9EF51}"/>
              </a:ext>
            </a:extLst>
          </p:cNvPr>
          <p:cNvSpPr txBox="1"/>
          <p:nvPr/>
        </p:nvSpPr>
        <p:spPr>
          <a:xfrm>
            <a:off x="1424608" y="1245071"/>
            <a:ext cx="8034551" cy="1323439"/>
          </a:xfrm>
          <a:prstGeom prst="rect">
            <a:avLst/>
          </a:prstGeom>
          <a:noFill/>
        </p:spPr>
        <p:txBody>
          <a:bodyPr wrap="square">
            <a:spAutoFit/>
          </a:bodyPr>
          <a:lstStyle/>
          <a:p>
            <a:pPr algn="ctr"/>
            <a:r>
              <a:rPr lang="ja-JP" altLang="en-US" sz="4000" b="1" dirty="0">
                <a:solidFill>
                  <a:schemeClr val="tx1">
                    <a:lumMod val="50000"/>
                    <a:lumOff val="50000"/>
                  </a:schemeClr>
                </a:solidFill>
              </a:rPr>
              <a:t>感性とビジネススキルをＵＰ</a:t>
            </a:r>
            <a:endParaRPr lang="en-US" altLang="ja-JP" sz="4000" b="1" dirty="0">
              <a:solidFill>
                <a:schemeClr val="tx1">
                  <a:lumMod val="50000"/>
                  <a:lumOff val="50000"/>
                </a:schemeClr>
              </a:solidFill>
            </a:endParaRPr>
          </a:p>
          <a:p>
            <a:pPr algn="ctr"/>
            <a:r>
              <a:rPr lang="ja-JP" altLang="en-US" sz="4000" b="1" dirty="0">
                <a:solidFill>
                  <a:schemeClr val="tx1">
                    <a:lumMod val="50000"/>
                    <a:lumOff val="50000"/>
                  </a:schemeClr>
                </a:solidFill>
              </a:rPr>
              <a:t>目指せゆかいな生活</a:t>
            </a:r>
            <a:endParaRPr lang="en-US" altLang="ja-JP" sz="4000" b="1" dirty="0">
              <a:solidFill>
                <a:schemeClr val="tx1">
                  <a:lumMod val="50000"/>
                  <a:lumOff val="50000"/>
                </a:schemeClr>
              </a:solidFill>
            </a:endParaRPr>
          </a:p>
        </p:txBody>
      </p:sp>
    </p:spTree>
    <p:extLst>
      <p:ext uri="{BB962C8B-B14F-4D97-AF65-F5344CB8AC3E}">
        <p14:creationId xmlns:p14="http://schemas.microsoft.com/office/powerpoint/2010/main" val="56775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5104" y="-27856"/>
            <a:ext cx="7632848" cy="637675"/>
          </a:xfrm>
          <a:prstGeom prst="rect">
            <a:avLst/>
          </a:prstGeom>
        </p:spPr>
        <p:txBody>
          <a:bodyPr wrap="square">
            <a:spAutoFit/>
          </a:bodyPr>
          <a:lstStyle/>
          <a:p>
            <a:pPr algn="ctr">
              <a:lnSpc>
                <a:spcPct val="150000"/>
              </a:lnSpc>
            </a:pPr>
            <a:r>
              <a:rPr lang="ja-JP" altLang="en-US" sz="2800"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　今の商品やサービスの作られ方</a:t>
            </a:r>
          </a:p>
        </p:txBody>
      </p:sp>
      <p:sp>
        <p:nvSpPr>
          <p:cNvPr id="7" name="コンテンツ プレースホルダ 2"/>
          <p:cNvSpPr txBox="1">
            <a:spLocks/>
          </p:cNvSpPr>
          <p:nvPr/>
        </p:nvSpPr>
        <p:spPr bwMode="auto">
          <a:xfrm>
            <a:off x="118935" y="2060848"/>
            <a:ext cx="9668130" cy="4176464"/>
          </a:xfrm>
          <a:prstGeom prst="rect">
            <a:avLst/>
          </a:prstGeom>
          <a:noFill/>
          <a:ln w="28575">
            <a:solidFill>
              <a:srgbClr val="0070C0"/>
            </a:solidFill>
            <a:miter lim="800000"/>
            <a:headEnd/>
            <a:tailEnd/>
          </a:ln>
        </p:spPr>
        <p:txBody>
          <a:bodyPr lIns="36000" tIns="36000" rIns="36000" bIns="36000" anchor="ctr"/>
          <a:lstStyle/>
          <a:p>
            <a:pPr algn="ctr">
              <a:defRPr/>
            </a:pP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コンテンツ プレースホルダ 2"/>
          <p:cNvSpPr txBox="1">
            <a:spLocks/>
          </p:cNvSpPr>
          <p:nvPr/>
        </p:nvSpPr>
        <p:spPr bwMode="auto">
          <a:xfrm>
            <a:off x="118935" y="1268760"/>
            <a:ext cx="9668130" cy="604820"/>
          </a:xfrm>
          <a:prstGeom prst="rect">
            <a:avLst/>
          </a:prstGeom>
          <a:solidFill>
            <a:schemeClr val="accent6">
              <a:lumMod val="20000"/>
              <a:lumOff val="80000"/>
            </a:schemeClr>
          </a:solidFill>
          <a:ln w="28575">
            <a:solidFill>
              <a:srgbClr val="92D050"/>
            </a:solidFill>
            <a:miter lim="800000"/>
            <a:headEnd/>
            <a:tailEnd/>
          </a:ln>
        </p:spPr>
        <p:txBody>
          <a:bodyPr lIns="36000" tIns="36000" rIns="36000" bIns="36000" anchor="ctr"/>
          <a:lstStyle/>
          <a:p>
            <a:pPr algn="ctr">
              <a:defRPr/>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自然界の模倣　ものことの組合せ</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コンテンツ プレースホルダ 2"/>
          <p:cNvSpPr txBox="1">
            <a:spLocks/>
          </p:cNvSpPr>
          <p:nvPr/>
        </p:nvSpPr>
        <p:spPr bwMode="auto">
          <a:xfrm>
            <a:off x="1208584" y="4564496"/>
            <a:ext cx="7254806" cy="880729"/>
          </a:xfrm>
          <a:prstGeom prst="rect">
            <a:avLst/>
          </a:prstGeom>
          <a:solidFill>
            <a:schemeClr val="accent6">
              <a:lumMod val="20000"/>
              <a:lumOff val="80000"/>
            </a:schemeClr>
          </a:solidFill>
          <a:ln w="28575">
            <a:solidFill>
              <a:srgbClr val="FF0000"/>
            </a:solidFill>
            <a:miter lim="800000"/>
            <a:headEnd/>
            <a:tailEnd/>
          </a:ln>
        </p:spPr>
        <p:txBody>
          <a:bodyPr lIns="36000" tIns="36000" rIns="36000" bIns="36000" anchor="ctr"/>
          <a:lstStyle/>
          <a:p>
            <a:pPr algn="ctr">
              <a:defRPr/>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様々な既存の要素の組合せ</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136650" y="3343812"/>
            <a:ext cx="4622188"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地球はなぜ浮いているの、飛びたいな</a:t>
            </a:r>
          </a:p>
        </p:txBody>
      </p:sp>
      <p:sp>
        <p:nvSpPr>
          <p:cNvPr id="11" name="テキスト ボックス 10"/>
          <p:cNvSpPr txBox="1"/>
          <p:nvPr/>
        </p:nvSpPr>
        <p:spPr>
          <a:xfrm>
            <a:off x="4717981" y="3900041"/>
            <a:ext cx="4134459" cy="461665"/>
          </a:xfrm>
          <a:prstGeom prst="rect">
            <a:avLst/>
          </a:prstGeom>
          <a:solidFill>
            <a:srgbClr val="FFFF00"/>
          </a:solid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自分や自然に聞いてみよう</a:t>
            </a:r>
          </a:p>
        </p:txBody>
      </p:sp>
      <p:pic>
        <p:nvPicPr>
          <p:cNvPr id="2050" name="Picture 2" descr="C:\Users\myojin\Pictures\shinsyakaijin_ma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1355" y="2483984"/>
            <a:ext cx="2191202" cy="2241161"/>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1754645" y="5589241"/>
            <a:ext cx="6416386" cy="461665"/>
          </a:xfrm>
          <a:prstGeom prst="rect">
            <a:avLst/>
          </a:prstGeom>
          <a:solidFill>
            <a:srgbClr val="FFFF00"/>
          </a:solid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今あるビジネスはどんな組み合わせだろうか？</a:t>
            </a:r>
          </a:p>
        </p:txBody>
      </p:sp>
      <p:pic>
        <p:nvPicPr>
          <p:cNvPr id="3074" name="Picture 2" descr="薬　イラスト に対する画像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060" y="3210847"/>
            <a:ext cx="2015048" cy="1247901"/>
          </a:xfrm>
          <a:prstGeom prst="rect">
            <a:avLst/>
          </a:prstGeom>
          <a:noFill/>
          <a:extLst>
            <a:ext uri="{909E8E84-426E-40DD-AFC4-6F175D3DCCD1}">
              <a14:hiddenFill xmlns:a14="http://schemas.microsoft.com/office/drawing/2010/main">
                <a:solidFill>
                  <a:srgbClr val="FFFFFF"/>
                </a:solidFill>
              </a14:hiddenFill>
            </a:ext>
          </a:extLst>
        </p:spPr>
      </p:pic>
      <p:sp>
        <p:nvSpPr>
          <p:cNvPr id="14" name="コンテンツ プレースホルダ 2"/>
          <p:cNvSpPr txBox="1">
            <a:spLocks/>
          </p:cNvSpPr>
          <p:nvPr/>
        </p:nvSpPr>
        <p:spPr bwMode="auto">
          <a:xfrm>
            <a:off x="1267265" y="2365886"/>
            <a:ext cx="7254806" cy="880729"/>
          </a:xfrm>
          <a:prstGeom prst="rect">
            <a:avLst/>
          </a:prstGeom>
          <a:solidFill>
            <a:schemeClr val="accent6">
              <a:lumMod val="20000"/>
              <a:lumOff val="80000"/>
            </a:schemeClr>
          </a:solidFill>
          <a:ln w="28575">
            <a:solidFill>
              <a:srgbClr val="FF0000"/>
            </a:solidFill>
            <a:miter lim="800000"/>
            <a:headEnd/>
            <a:tailEnd/>
          </a:ln>
        </p:spPr>
        <p:txBody>
          <a:bodyPr lIns="36000" tIns="36000" rIns="36000" bIns="36000" anchor="ctr"/>
          <a:lstStyle/>
          <a:p>
            <a:pPr algn="ctr">
              <a:defRPr/>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宇宙・自然の「こと・もの」の模倣</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（構造・機能・物質等）</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6" name="Picture 4" descr="飛行機　イラスト に対する画像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5860" y="3399978"/>
            <a:ext cx="1547813" cy="10001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dglxasset[2]"/>
          <p:cNvPicPr>
            <a:picLocks noChangeAspect="1" noChangeArrowheads="1"/>
          </p:cNvPicPr>
          <p:nvPr/>
        </p:nvPicPr>
        <p:blipFill>
          <a:blip r:embed="rId5" cstate="print"/>
          <a:srcRect/>
          <a:stretch>
            <a:fillRect/>
          </a:stretch>
        </p:blipFill>
        <p:spPr bwMode="auto">
          <a:xfrm>
            <a:off x="158888" y="4979440"/>
            <a:ext cx="891100" cy="1146920"/>
          </a:xfrm>
          <a:prstGeom prst="rect">
            <a:avLst/>
          </a:prstGeom>
          <a:noFill/>
          <a:effectLst>
            <a:outerShdw dist="107763" dir="2700000" algn="ctr" rotWithShape="0">
              <a:srgbClr val="66FF66">
                <a:alpha val="50000"/>
              </a:srgbClr>
            </a:outerShdw>
          </a:effectLst>
        </p:spPr>
      </p:pic>
    </p:spTree>
    <p:extLst>
      <p:ext uri="{BB962C8B-B14F-4D97-AF65-F5344CB8AC3E}">
        <p14:creationId xmlns:p14="http://schemas.microsoft.com/office/powerpoint/2010/main" val="38379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dirty="0"/>
              <a:t>ビジネススタイル　</a:t>
            </a:r>
          </a:p>
        </p:txBody>
      </p:sp>
      <p:sp>
        <p:nvSpPr>
          <p:cNvPr id="6" name="テキスト ボックス 5"/>
          <p:cNvSpPr txBox="1"/>
          <p:nvPr/>
        </p:nvSpPr>
        <p:spPr>
          <a:xfrm>
            <a:off x="2040666" y="2223902"/>
            <a:ext cx="7690215" cy="1138773"/>
          </a:xfrm>
          <a:prstGeom prst="rect">
            <a:avLst/>
          </a:prstGeom>
          <a:noFill/>
          <a:ln>
            <a:solidFill>
              <a:srgbClr val="92D050"/>
            </a:solidFill>
          </a:ln>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既存のサービスや商品などに相乗りし</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サービスを展開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例）タクシー、お弁当宅配、アプリ</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、コンビニ</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045843" y="3696386"/>
            <a:ext cx="7713127" cy="1138773"/>
          </a:xfrm>
          <a:prstGeom prst="rect">
            <a:avLst/>
          </a:prstGeom>
          <a:noFill/>
          <a:ln>
            <a:solidFill>
              <a:srgbClr val="92D050"/>
            </a:solidFill>
          </a:ln>
        </p:spPr>
        <p:txBody>
          <a:bodyPr wrap="square" rtlCol="0">
            <a:spAutoFit/>
          </a:bodyPr>
          <a:lstStyle/>
          <a:p>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既存市場に新しい方法を取り入れ、商品・サービスを置換・統合。成熟・衰退市場に多く見られる。</a:t>
            </a:r>
            <a:endParaRPr kumimoji="1"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例）ウーバー、</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アマゾン、ユニクロ、ショッピングモール等</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000671" y="816341"/>
            <a:ext cx="7710775" cy="1138773"/>
          </a:xfrm>
          <a:prstGeom prst="rect">
            <a:avLst/>
          </a:prstGeom>
          <a:noFill/>
          <a:ln>
            <a:solidFill>
              <a:srgbClr val="92D050"/>
            </a:solidFill>
          </a:ln>
        </p:spPr>
        <p:txBody>
          <a:bodyPr wrap="square" rtlCol="0">
            <a:spAutoFit/>
          </a:bodyPr>
          <a:lstStyle/>
          <a:p>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新しい技術や仕組みを使い、</a:t>
            </a:r>
            <a:endParaRPr kumimoji="1"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商品・サービスを提供</a:t>
            </a:r>
            <a:endParaRPr kumimoji="1"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例）鉄道、飛行機、車、電話、宅急便など</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下カーブ矢印 8"/>
          <p:cNvSpPr/>
          <p:nvPr/>
        </p:nvSpPr>
        <p:spPr>
          <a:xfrm rot="5400000">
            <a:off x="-113228" y="3334786"/>
            <a:ext cx="3445085" cy="587138"/>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dirty="0">
              <a:solidFill>
                <a:schemeClr val="tx1"/>
              </a:solidFill>
            </a:endParaRPr>
          </a:p>
        </p:txBody>
      </p:sp>
      <p:sp>
        <p:nvSpPr>
          <p:cNvPr id="10" name="下カーブ矢印 9"/>
          <p:cNvSpPr/>
          <p:nvPr/>
        </p:nvSpPr>
        <p:spPr>
          <a:xfrm rot="16200000">
            <a:off x="-1044656" y="3438833"/>
            <a:ext cx="3287715" cy="416306"/>
          </a:xfrm>
          <a:prstGeom prst="curved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dirty="0">
              <a:solidFill>
                <a:schemeClr val="tx1"/>
              </a:solidFill>
            </a:endParaRPr>
          </a:p>
        </p:txBody>
      </p:sp>
      <p:sp>
        <p:nvSpPr>
          <p:cNvPr id="13" name="コンテンツ プレースホルダ 2"/>
          <p:cNvSpPr txBox="1">
            <a:spLocks/>
          </p:cNvSpPr>
          <p:nvPr/>
        </p:nvSpPr>
        <p:spPr bwMode="auto">
          <a:xfrm>
            <a:off x="56456" y="2646682"/>
            <a:ext cx="1885686" cy="737921"/>
          </a:xfrm>
          <a:prstGeom prst="rect">
            <a:avLst/>
          </a:prstGeom>
          <a:solidFill>
            <a:srgbClr val="FF99CC"/>
          </a:solidFill>
          <a:ln>
            <a:headEnd/>
            <a:tailEnd/>
          </a:ln>
        </p:spPr>
        <p:style>
          <a:lnRef idx="2">
            <a:schemeClr val="accent3"/>
          </a:lnRef>
          <a:fillRef idx="1">
            <a:schemeClr val="lt1"/>
          </a:fillRef>
          <a:effectRef idx="0">
            <a:schemeClr val="accent3"/>
          </a:effectRef>
          <a:fontRef idx="minor">
            <a:schemeClr val="dk1"/>
          </a:fontRef>
        </p:style>
        <p:txBody>
          <a:bodyPr lIns="36000" tIns="36000" rIns="36000" bIns="36000" anchor="ctr"/>
          <a:lstStyle/>
          <a:p>
            <a:pPr algn="ctr">
              <a:lnSpc>
                <a:spcPts val="2200"/>
              </a:lnSpc>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ソリューション型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2200"/>
              </a:lnSpc>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追加サービス</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コンテンツ プレースホルダ 2"/>
          <p:cNvSpPr txBox="1">
            <a:spLocks/>
          </p:cNvSpPr>
          <p:nvPr/>
        </p:nvSpPr>
        <p:spPr bwMode="auto">
          <a:xfrm>
            <a:off x="95693" y="1196600"/>
            <a:ext cx="1863267" cy="784146"/>
          </a:xfrm>
          <a:prstGeom prst="rect">
            <a:avLst/>
          </a:prstGeom>
          <a:solidFill>
            <a:srgbClr val="FF99CC"/>
          </a:solidFill>
          <a:ln>
            <a:headEnd/>
            <a:tailEnd/>
          </a:ln>
        </p:spPr>
        <p:style>
          <a:lnRef idx="2">
            <a:schemeClr val="accent3"/>
          </a:lnRef>
          <a:fillRef idx="1">
            <a:schemeClr val="lt1"/>
          </a:fillRef>
          <a:effectRef idx="0">
            <a:schemeClr val="accent3"/>
          </a:effectRef>
          <a:fontRef idx="minor">
            <a:schemeClr val="dk1"/>
          </a:fontRef>
        </p:style>
        <p:txBody>
          <a:bodyPr lIns="36000" tIns="36000" rIns="36000" bIns="36000" anchor="ctr"/>
          <a:lstStyle/>
          <a:p>
            <a:pPr algn="ctr">
              <a:lnSpc>
                <a:spcPts val="2200"/>
              </a:lnSpc>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新創造型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2200"/>
              </a:lnSpc>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新事業</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コンテンツ プレースホルダ 2"/>
          <p:cNvSpPr txBox="1">
            <a:spLocks/>
          </p:cNvSpPr>
          <p:nvPr/>
        </p:nvSpPr>
        <p:spPr bwMode="auto">
          <a:xfrm>
            <a:off x="56457" y="4066788"/>
            <a:ext cx="1885686" cy="792088"/>
          </a:xfrm>
          <a:prstGeom prst="rect">
            <a:avLst/>
          </a:prstGeom>
          <a:solidFill>
            <a:srgbClr val="FF99CC"/>
          </a:solidFill>
          <a:ln>
            <a:headEnd/>
            <a:tailEnd/>
          </a:ln>
        </p:spPr>
        <p:style>
          <a:lnRef idx="2">
            <a:schemeClr val="accent3"/>
          </a:lnRef>
          <a:fillRef idx="1">
            <a:schemeClr val="lt1"/>
          </a:fillRef>
          <a:effectRef idx="0">
            <a:schemeClr val="accent3"/>
          </a:effectRef>
          <a:fontRef idx="minor">
            <a:schemeClr val="dk1"/>
          </a:fontRef>
        </p:style>
        <p:txBody>
          <a:bodyPr lIns="36000" tIns="36000" rIns="36000" bIns="36000" anchor="ctr"/>
          <a:lstStyle/>
          <a:p>
            <a:pPr algn="ctr">
              <a:lnSpc>
                <a:spcPts val="2200"/>
              </a:lnSpc>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市場破壊型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2200"/>
              </a:lnSpc>
              <a:defRPr/>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市場置換</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2" name="角丸四角形 41"/>
          <p:cNvSpPr/>
          <p:nvPr/>
        </p:nvSpPr>
        <p:spPr>
          <a:xfrm>
            <a:off x="95692" y="816341"/>
            <a:ext cx="1863267" cy="36788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つくっちゃえ</a:t>
            </a:r>
          </a:p>
        </p:txBody>
      </p:sp>
      <p:sp>
        <p:nvSpPr>
          <p:cNvPr id="43" name="角丸四角形 42"/>
          <p:cNvSpPr/>
          <p:nvPr/>
        </p:nvSpPr>
        <p:spPr>
          <a:xfrm>
            <a:off x="56456" y="2204864"/>
            <a:ext cx="1885686" cy="44181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乗っちゃえ</a:t>
            </a:r>
          </a:p>
        </p:txBody>
      </p:sp>
      <p:sp>
        <p:nvSpPr>
          <p:cNvPr id="44" name="角丸四角形 43"/>
          <p:cNvSpPr/>
          <p:nvPr/>
        </p:nvSpPr>
        <p:spPr>
          <a:xfrm>
            <a:off x="83160" y="3635254"/>
            <a:ext cx="1845548" cy="44181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まとめちゃえ</a:t>
            </a:r>
          </a:p>
        </p:txBody>
      </p:sp>
      <p:pic>
        <p:nvPicPr>
          <p:cNvPr id="32" name="図 1">
            <a:extLst>
              <a:ext uri="{FF2B5EF4-FFF2-40B4-BE49-F238E27FC236}">
                <a16:creationId xmlns:a16="http://schemas.microsoft.com/office/drawing/2014/main" id="{1FC954B3-0185-4C48-B3EB-32E7704FA2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9267" y="1189633"/>
            <a:ext cx="985546" cy="72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4">
            <a:extLst>
              <a:ext uri="{FF2B5EF4-FFF2-40B4-BE49-F238E27FC236}">
                <a16:creationId xmlns:a16="http://schemas.microsoft.com/office/drawing/2014/main" id="{7F9A5D8E-F54F-409E-A7E2-5587F7D4013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3424" y="1915987"/>
            <a:ext cx="985546" cy="90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U ターン矢印 7">
            <a:extLst>
              <a:ext uri="{FF2B5EF4-FFF2-40B4-BE49-F238E27FC236}">
                <a16:creationId xmlns:a16="http://schemas.microsoft.com/office/drawing/2014/main" id="{368CBA4A-72EB-415F-BC20-F8016C4D44EB}"/>
              </a:ext>
            </a:extLst>
          </p:cNvPr>
          <p:cNvSpPr/>
          <p:nvPr/>
        </p:nvSpPr>
        <p:spPr>
          <a:xfrm rot="3837749">
            <a:off x="8275744" y="2861793"/>
            <a:ext cx="589152" cy="82562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latin typeface="小塚ゴシック Pro M" pitchFamily="34" charset="-128"/>
              <a:ea typeface="小塚ゴシック Pro M" pitchFamily="34" charset="-128"/>
            </a:endParaRPr>
          </a:p>
        </p:txBody>
      </p:sp>
      <p:pic>
        <p:nvPicPr>
          <p:cNvPr id="45" name="図 8">
            <a:extLst>
              <a:ext uri="{FF2B5EF4-FFF2-40B4-BE49-F238E27FC236}">
                <a16:creationId xmlns:a16="http://schemas.microsoft.com/office/drawing/2014/main" id="{5C146647-BD7B-448E-B4B1-B5D84C17C1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64813" y="2824907"/>
            <a:ext cx="746634" cy="68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5">
            <a:extLst>
              <a:ext uri="{FF2B5EF4-FFF2-40B4-BE49-F238E27FC236}">
                <a16:creationId xmlns:a16="http://schemas.microsoft.com/office/drawing/2014/main" id="{40FECC7F-F228-49F4-8370-2D91E427452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29834" y="2251633"/>
            <a:ext cx="424155" cy="36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8">
            <a:extLst>
              <a:ext uri="{FF2B5EF4-FFF2-40B4-BE49-F238E27FC236}">
                <a16:creationId xmlns:a16="http://schemas.microsoft.com/office/drawing/2014/main" id="{01C883AF-40E3-431B-8F78-752ED0811E0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28300" y="1153997"/>
            <a:ext cx="746634" cy="68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コンテンツ プレースホルダ 2">
            <a:extLst>
              <a:ext uri="{FF2B5EF4-FFF2-40B4-BE49-F238E27FC236}">
                <a16:creationId xmlns:a16="http://schemas.microsoft.com/office/drawing/2014/main" id="{0B5312B0-D176-428E-A655-88A2C8F1388E}"/>
              </a:ext>
            </a:extLst>
          </p:cNvPr>
          <p:cNvSpPr txBox="1">
            <a:spLocks/>
          </p:cNvSpPr>
          <p:nvPr/>
        </p:nvSpPr>
        <p:spPr bwMode="auto">
          <a:xfrm>
            <a:off x="97807" y="5671018"/>
            <a:ext cx="1885686" cy="737921"/>
          </a:xfrm>
          <a:prstGeom prst="rect">
            <a:avLst/>
          </a:prstGeom>
          <a:solidFill>
            <a:srgbClr val="FF99CC"/>
          </a:solidFill>
          <a:ln>
            <a:headEnd/>
            <a:tailEnd/>
          </a:ln>
        </p:spPr>
        <p:style>
          <a:lnRef idx="2">
            <a:schemeClr val="accent3"/>
          </a:lnRef>
          <a:fillRef idx="1">
            <a:schemeClr val="lt1"/>
          </a:fillRef>
          <a:effectRef idx="0">
            <a:schemeClr val="accent3"/>
          </a:effectRef>
          <a:fontRef idx="minor">
            <a:schemeClr val="dk1"/>
          </a:fontRef>
        </p:style>
        <p:txBody>
          <a:bodyPr lIns="36000" tIns="36000" rIns="36000" bIns="36000" anchor="ctr"/>
          <a:lstStyle/>
          <a:p>
            <a:pPr algn="ctr">
              <a:lnSpc>
                <a:spcPts val="2200"/>
              </a:lnSpc>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個人</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2">
            <a:extLst>
              <a:ext uri="{FF2B5EF4-FFF2-40B4-BE49-F238E27FC236}">
                <a16:creationId xmlns:a16="http://schemas.microsoft.com/office/drawing/2014/main" id="{A1290093-38B3-44F0-B777-6EF465066FB0}"/>
              </a:ext>
            </a:extLst>
          </p:cNvPr>
          <p:cNvSpPr/>
          <p:nvPr/>
        </p:nvSpPr>
        <p:spPr>
          <a:xfrm>
            <a:off x="97807" y="5229200"/>
            <a:ext cx="1885686" cy="44181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一人で</a:t>
            </a:r>
          </a:p>
        </p:txBody>
      </p:sp>
      <p:sp>
        <p:nvSpPr>
          <p:cNvPr id="51" name="テキスト ボックス 50">
            <a:extLst>
              <a:ext uri="{FF2B5EF4-FFF2-40B4-BE49-F238E27FC236}">
                <a16:creationId xmlns:a16="http://schemas.microsoft.com/office/drawing/2014/main" id="{E807EB4C-BC28-4DCB-B69A-544655ED25DE}"/>
              </a:ext>
            </a:extLst>
          </p:cNvPr>
          <p:cNvSpPr txBox="1"/>
          <p:nvPr/>
        </p:nvSpPr>
        <p:spPr>
          <a:xfrm>
            <a:off x="2045844" y="5273064"/>
            <a:ext cx="7713126" cy="1077218"/>
          </a:xfrm>
          <a:prstGeom prst="rect">
            <a:avLst/>
          </a:prstGeom>
          <a:noFill/>
          <a:ln>
            <a:solidFill>
              <a:srgbClr val="92D050"/>
            </a:solidFill>
          </a:ln>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自分一人で技術等を生かしてサービスを提供</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例）ユーチューバー、デザイナー等</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2" name="Picture 4" descr="http://webka.jp/gazou/images002/120731_gumyoji-31.jpg">
            <a:hlinkClick r:id="rId7"/>
            <a:extLst>
              <a:ext uri="{FF2B5EF4-FFF2-40B4-BE49-F238E27FC236}">
                <a16:creationId xmlns:a16="http://schemas.microsoft.com/office/drawing/2014/main" id="{E0990452-4E7B-423D-822B-4A12353F3E9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811344" y="4100701"/>
            <a:ext cx="737195" cy="51036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http://st.depositphotos.com/1037238/4509/v/950/depositphotos_45098325-Shopping-woman-inside-the-clothing.jpg">
            <a:hlinkClick r:id="rId9"/>
            <a:extLst>
              <a:ext uri="{FF2B5EF4-FFF2-40B4-BE49-F238E27FC236}">
                <a16:creationId xmlns:a16="http://schemas.microsoft.com/office/drawing/2014/main" id="{F583DAF2-5EF0-41F5-988F-1809EA61050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20782" y="4499499"/>
            <a:ext cx="718320" cy="44166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https://d1xt3jet61y36q.cloudfrontex.net/package/file/parts/5593/01b9bad00f5b11eb1e9d0f9b93e525b3">
            <a:hlinkClick r:id="rId11"/>
            <a:extLst>
              <a:ext uri="{FF2B5EF4-FFF2-40B4-BE49-F238E27FC236}">
                <a16:creationId xmlns:a16="http://schemas.microsoft.com/office/drawing/2014/main" id="{73FCECAF-9622-4305-9F1F-25B8E6CBAD9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877545" y="4117073"/>
            <a:ext cx="756750" cy="689201"/>
          </a:xfrm>
          <a:prstGeom prst="rect">
            <a:avLst/>
          </a:prstGeom>
          <a:noFill/>
          <a:extLst>
            <a:ext uri="{909E8E84-426E-40DD-AFC4-6F175D3DCCD1}">
              <a14:hiddenFill xmlns:a14="http://schemas.microsoft.com/office/drawing/2010/main">
                <a:solidFill>
                  <a:srgbClr val="FFFFFF"/>
                </a:solidFill>
              </a14:hiddenFill>
            </a:ext>
          </a:extLst>
        </p:spPr>
      </p:pic>
      <p:sp>
        <p:nvSpPr>
          <p:cNvPr id="55" name="上矢印 40">
            <a:extLst>
              <a:ext uri="{FF2B5EF4-FFF2-40B4-BE49-F238E27FC236}">
                <a16:creationId xmlns:a16="http://schemas.microsoft.com/office/drawing/2014/main" id="{07EFA883-2178-47DD-B13F-721F684D8C5F}"/>
              </a:ext>
            </a:extLst>
          </p:cNvPr>
          <p:cNvSpPr/>
          <p:nvPr/>
        </p:nvSpPr>
        <p:spPr>
          <a:xfrm rot="5244062">
            <a:off x="8497002" y="4265697"/>
            <a:ext cx="472713" cy="32335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55611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矢印: 右 29">
            <a:extLst>
              <a:ext uri="{FF2B5EF4-FFF2-40B4-BE49-F238E27FC236}">
                <a16:creationId xmlns:a16="http://schemas.microsoft.com/office/drawing/2014/main" id="{5680F53A-DEFA-471B-BB53-3F340488E751}"/>
              </a:ext>
            </a:extLst>
          </p:cNvPr>
          <p:cNvSpPr/>
          <p:nvPr/>
        </p:nvSpPr>
        <p:spPr>
          <a:xfrm>
            <a:off x="290072" y="5214197"/>
            <a:ext cx="8479352" cy="54233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6CFEC071-4661-4F3D-8F7A-4A875BEF49E0}"/>
              </a:ext>
            </a:extLst>
          </p:cNvPr>
          <p:cNvSpPr/>
          <p:nvPr/>
        </p:nvSpPr>
        <p:spPr>
          <a:xfrm>
            <a:off x="290072" y="1546492"/>
            <a:ext cx="9433048" cy="54233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a:xfrm>
            <a:off x="67575" y="116632"/>
            <a:ext cx="9616175" cy="490066"/>
          </a:xfrm>
        </p:spPr>
        <p:txBody>
          <a:bodyPr>
            <a:noAutofit/>
          </a:bodyPr>
          <a:lstStyle/>
          <a:p>
            <a:r>
              <a:rPr lang="ja-JP" altLang="en-US" dirty="0"/>
              <a:t>アイデア発想からビジネスまでの流れ</a:t>
            </a:r>
            <a:endParaRPr lang="en-US" altLang="ja-JP" b="1" dirty="0">
              <a:cs typeface="Meiryo UI" panose="020B0604030504040204" pitchFamily="50" charset="-128"/>
            </a:endParaRPr>
          </a:p>
        </p:txBody>
      </p:sp>
      <p:sp>
        <p:nvSpPr>
          <p:cNvPr id="15" name="円/楕円 33">
            <a:extLst>
              <a:ext uri="{FF2B5EF4-FFF2-40B4-BE49-F238E27FC236}">
                <a16:creationId xmlns:a16="http://schemas.microsoft.com/office/drawing/2014/main" id="{9F45323B-2C9B-4FF7-B642-6C46E70CE0D7}"/>
              </a:ext>
            </a:extLst>
          </p:cNvPr>
          <p:cNvSpPr/>
          <p:nvPr/>
        </p:nvSpPr>
        <p:spPr>
          <a:xfrm>
            <a:off x="1856675" y="1259451"/>
            <a:ext cx="2808312" cy="1153174"/>
          </a:xfrm>
          <a:prstGeom prst="ellipse">
            <a:avLst/>
          </a:prstGeom>
          <a:solidFill>
            <a:schemeClr val="bg1"/>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①ビジネスアイデアづくり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気づき、閃きを集めて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ビジネスアイデアのもとをイメージする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33">
            <a:extLst>
              <a:ext uri="{FF2B5EF4-FFF2-40B4-BE49-F238E27FC236}">
                <a16:creationId xmlns:a16="http://schemas.microsoft.com/office/drawing/2014/main" id="{3C7CD239-55A4-4759-BE83-95F9B9705BEB}"/>
              </a:ext>
            </a:extLst>
          </p:cNvPr>
          <p:cNvSpPr/>
          <p:nvPr/>
        </p:nvSpPr>
        <p:spPr>
          <a:xfrm>
            <a:off x="127002" y="743973"/>
            <a:ext cx="1122115" cy="885440"/>
          </a:xfrm>
          <a:prstGeom prst="ellipse">
            <a:avLst/>
          </a:prstGeom>
          <a:solidFill>
            <a:srgbClr val="CC00FF"/>
          </a:solidFill>
          <a:ln>
            <a:solidFill>
              <a:srgbClr val="FFCCFF"/>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ビジョンを描こう</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33">
            <a:extLst>
              <a:ext uri="{FF2B5EF4-FFF2-40B4-BE49-F238E27FC236}">
                <a16:creationId xmlns:a16="http://schemas.microsoft.com/office/drawing/2014/main" id="{20711F29-6D88-489B-B68F-AA542BDFC95C}"/>
              </a:ext>
            </a:extLst>
          </p:cNvPr>
          <p:cNvSpPr/>
          <p:nvPr/>
        </p:nvSpPr>
        <p:spPr>
          <a:xfrm>
            <a:off x="4320059" y="1209041"/>
            <a:ext cx="2808312" cy="1153174"/>
          </a:xfrm>
          <a:prstGeom prst="ellipse">
            <a:avLst/>
          </a:prstGeom>
          <a:solidFill>
            <a:schemeClr val="bg1"/>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②サービスイメージづくり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アイデアイメージから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サービスイメージとビジョンとコンセプトを作る。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円/楕円 33">
            <a:extLst>
              <a:ext uri="{FF2B5EF4-FFF2-40B4-BE49-F238E27FC236}">
                <a16:creationId xmlns:a16="http://schemas.microsoft.com/office/drawing/2014/main" id="{B93BFB19-ACA7-4B70-942D-82121BE6E47F}"/>
              </a:ext>
            </a:extLst>
          </p:cNvPr>
          <p:cNvSpPr/>
          <p:nvPr/>
        </p:nvSpPr>
        <p:spPr>
          <a:xfrm>
            <a:off x="1467806" y="3143341"/>
            <a:ext cx="1397244" cy="666759"/>
          </a:xfrm>
          <a:prstGeom prst="ellipse">
            <a:avLst/>
          </a:prstGeom>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あんなこと</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あったらいいな</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33">
            <a:extLst>
              <a:ext uri="{FF2B5EF4-FFF2-40B4-BE49-F238E27FC236}">
                <a16:creationId xmlns:a16="http://schemas.microsoft.com/office/drawing/2014/main" id="{C5CB5C2F-CFF0-4F23-8B34-A4D1CE23CD13}"/>
              </a:ext>
            </a:extLst>
          </p:cNvPr>
          <p:cNvSpPr/>
          <p:nvPr/>
        </p:nvSpPr>
        <p:spPr>
          <a:xfrm>
            <a:off x="2981302" y="3119506"/>
            <a:ext cx="1397244" cy="666759"/>
          </a:xfrm>
          <a:prstGeom prst="ellipse">
            <a:avLst/>
          </a:prstGeom>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こうしたら便利</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だなあ</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33">
            <a:extLst>
              <a:ext uri="{FF2B5EF4-FFF2-40B4-BE49-F238E27FC236}">
                <a16:creationId xmlns:a16="http://schemas.microsoft.com/office/drawing/2014/main" id="{CF66E6B1-A916-47E3-B5D7-DC9B6D3B56FD}"/>
              </a:ext>
            </a:extLst>
          </p:cNvPr>
          <p:cNvSpPr/>
          <p:nvPr/>
        </p:nvSpPr>
        <p:spPr>
          <a:xfrm>
            <a:off x="2316436" y="3698892"/>
            <a:ext cx="1397244" cy="666759"/>
          </a:xfrm>
          <a:prstGeom prst="ellipse">
            <a:avLst/>
          </a:prstGeom>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あれもしたい</a:t>
            </a:r>
          </a:p>
        </p:txBody>
      </p:sp>
      <p:sp>
        <p:nvSpPr>
          <p:cNvPr id="21" name="円/楕円 33">
            <a:extLst>
              <a:ext uri="{FF2B5EF4-FFF2-40B4-BE49-F238E27FC236}">
                <a16:creationId xmlns:a16="http://schemas.microsoft.com/office/drawing/2014/main" id="{3188D3A1-D87E-4DCA-89BD-E7EB1DE1539B}"/>
              </a:ext>
            </a:extLst>
          </p:cNvPr>
          <p:cNvSpPr/>
          <p:nvPr/>
        </p:nvSpPr>
        <p:spPr>
          <a:xfrm>
            <a:off x="6793922" y="1306285"/>
            <a:ext cx="2341809" cy="1055780"/>
          </a:xfrm>
          <a:prstGeom prst="ellipse">
            <a:avLst/>
          </a:prstGeom>
          <a:solidFill>
            <a:srgbClr val="FFFF00"/>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③サービス・商品</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サービスイメージから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サービスを作る。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33">
            <a:extLst>
              <a:ext uri="{FF2B5EF4-FFF2-40B4-BE49-F238E27FC236}">
                <a16:creationId xmlns:a16="http://schemas.microsoft.com/office/drawing/2014/main" id="{5DE4B964-D3DD-4591-A5F6-48ED3FE8D76F}"/>
              </a:ext>
            </a:extLst>
          </p:cNvPr>
          <p:cNvSpPr/>
          <p:nvPr/>
        </p:nvSpPr>
        <p:spPr>
          <a:xfrm>
            <a:off x="488504" y="4738415"/>
            <a:ext cx="2808312" cy="1418084"/>
          </a:xfrm>
          <a:prstGeom prst="ellipse">
            <a:avLst/>
          </a:prstGeom>
          <a:solidFill>
            <a:srgbClr val="FFFF00"/>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④ビジネスをつくる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ビジネスモデルを考えて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仮想で実証する。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33">
            <a:extLst>
              <a:ext uri="{FF2B5EF4-FFF2-40B4-BE49-F238E27FC236}">
                <a16:creationId xmlns:a16="http://schemas.microsoft.com/office/drawing/2014/main" id="{866F45AF-5D05-4EB5-9A2A-CA76662A09CE}"/>
              </a:ext>
            </a:extLst>
          </p:cNvPr>
          <p:cNvSpPr/>
          <p:nvPr/>
        </p:nvSpPr>
        <p:spPr>
          <a:xfrm>
            <a:off x="3512840" y="4738415"/>
            <a:ext cx="2808312" cy="1418084"/>
          </a:xfrm>
          <a:prstGeom prst="ellipse">
            <a:avLst/>
          </a:prstGeom>
          <a:solidFill>
            <a:srgbClr val="FFFF00"/>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⑤プレゼンする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伝えたい人向けに</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資料を作成し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プレゼンする。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円/楕円 33">
            <a:extLst>
              <a:ext uri="{FF2B5EF4-FFF2-40B4-BE49-F238E27FC236}">
                <a16:creationId xmlns:a16="http://schemas.microsoft.com/office/drawing/2014/main" id="{18C1D5CC-25B9-453A-A593-ED6E8302540C}"/>
              </a:ext>
            </a:extLst>
          </p:cNvPr>
          <p:cNvSpPr/>
          <p:nvPr/>
        </p:nvSpPr>
        <p:spPr>
          <a:xfrm>
            <a:off x="8461633" y="5004737"/>
            <a:ext cx="1122115" cy="885440"/>
          </a:xfrm>
          <a:prstGeom prst="ellipse">
            <a:avLst/>
          </a:prstGeom>
          <a:solidFill>
            <a:srgbClr val="CC00FF"/>
          </a:solidFill>
          <a:ln>
            <a:solidFill>
              <a:srgbClr val="FFCCFF"/>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ビジネス実行</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18">
            <a:extLst>
              <a:ext uri="{FF2B5EF4-FFF2-40B4-BE49-F238E27FC236}">
                <a16:creationId xmlns:a16="http://schemas.microsoft.com/office/drawing/2014/main" id="{DFF8A16E-C0C0-4D0A-AA11-38D01CFBD0F2}"/>
              </a:ext>
            </a:extLst>
          </p:cNvPr>
          <p:cNvSpPr/>
          <p:nvPr/>
        </p:nvSpPr>
        <p:spPr>
          <a:xfrm>
            <a:off x="4680295" y="2362064"/>
            <a:ext cx="2113628" cy="781277"/>
          </a:xfrm>
          <a:prstGeom prst="round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サービスイメージ</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（サービスの利用シーン）</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27" name="矢印: 上 26">
            <a:extLst>
              <a:ext uri="{FF2B5EF4-FFF2-40B4-BE49-F238E27FC236}">
                <a16:creationId xmlns:a16="http://schemas.microsoft.com/office/drawing/2014/main" id="{08CA0590-6E24-4719-8328-B044882E4027}"/>
              </a:ext>
            </a:extLst>
          </p:cNvPr>
          <p:cNvSpPr/>
          <p:nvPr/>
        </p:nvSpPr>
        <p:spPr>
          <a:xfrm>
            <a:off x="2483834" y="3016551"/>
            <a:ext cx="878685" cy="150767"/>
          </a:xfrm>
          <a:prstGeom prst="upArrow">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18">
            <a:extLst>
              <a:ext uri="{FF2B5EF4-FFF2-40B4-BE49-F238E27FC236}">
                <a16:creationId xmlns:a16="http://schemas.microsoft.com/office/drawing/2014/main" id="{BF8961F7-B12E-4C47-AF18-87B35350E0A3}"/>
              </a:ext>
            </a:extLst>
          </p:cNvPr>
          <p:cNvSpPr/>
          <p:nvPr/>
        </p:nvSpPr>
        <p:spPr>
          <a:xfrm>
            <a:off x="2245247" y="2493068"/>
            <a:ext cx="2006740" cy="412179"/>
          </a:xfrm>
          <a:prstGeom prst="round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アイデアイメージ</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実現した時の未来）</a:t>
            </a:r>
          </a:p>
        </p:txBody>
      </p:sp>
      <p:sp>
        <p:nvSpPr>
          <p:cNvPr id="31" name="角丸四角形 18">
            <a:extLst>
              <a:ext uri="{FF2B5EF4-FFF2-40B4-BE49-F238E27FC236}">
                <a16:creationId xmlns:a16="http://schemas.microsoft.com/office/drawing/2014/main" id="{73CF7FE7-C607-43F3-A7C5-9FFA6759F207}"/>
              </a:ext>
            </a:extLst>
          </p:cNvPr>
          <p:cNvSpPr/>
          <p:nvPr/>
        </p:nvSpPr>
        <p:spPr>
          <a:xfrm>
            <a:off x="7022103" y="2389482"/>
            <a:ext cx="2113628" cy="753859"/>
          </a:xfrm>
          <a:prstGeom prst="round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具体的なサービス内容</a:t>
            </a:r>
          </a:p>
        </p:txBody>
      </p:sp>
      <p:sp>
        <p:nvSpPr>
          <p:cNvPr id="36" name="角丸四角形 18">
            <a:extLst>
              <a:ext uri="{FF2B5EF4-FFF2-40B4-BE49-F238E27FC236}">
                <a16:creationId xmlns:a16="http://schemas.microsoft.com/office/drawing/2014/main" id="{F7896044-EF52-40B8-9B8E-FEDDE35FEFE8}"/>
              </a:ext>
            </a:extLst>
          </p:cNvPr>
          <p:cNvSpPr/>
          <p:nvPr/>
        </p:nvSpPr>
        <p:spPr>
          <a:xfrm>
            <a:off x="835846" y="6046006"/>
            <a:ext cx="2113628" cy="666428"/>
          </a:xfrm>
          <a:prstGeom prst="round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ビジネスモデル</a:t>
            </a:r>
          </a:p>
        </p:txBody>
      </p:sp>
      <p:sp>
        <p:nvSpPr>
          <p:cNvPr id="51" name="円/楕円 33">
            <a:extLst>
              <a:ext uri="{FF2B5EF4-FFF2-40B4-BE49-F238E27FC236}">
                <a16:creationId xmlns:a16="http://schemas.microsoft.com/office/drawing/2014/main" id="{2CB83607-C2C3-4240-AE8C-F3DEE41FB253}"/>
              </a:ext>
            </a:extLst>
          </p:cNvPr>
          <p:cNvSpPr/>
          <p:nvPr/>
        </p:nvSpPr>
        <p:spPr>
          <a:xfrm>
            <a:off x="6433818" y="4736424"/>
            <a:ext cx="1915149" cy="1418084"/>
          </a:xfrm>
          <a:prstGeom prst="ellipse">
            <a:avLst/>
          </a:prstGeom>
          <a:solidFill>
            <a:schemeClr val="bg1"/>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➅ビジネスの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準備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18">
            <a:extLst>
              <a:ext uri="{FF2B5EF4-FFF2-40B4-BE49-F238E27FC236}">
                <a16:creationId xmlns:a16="http://schemas.microsoft.com/office/drawing/2014/main" id="{AC014E97-FB1F-46B5-8B92-E64A74594FBB}"/>
              </a:ext>
            </a:extLst>
          </p:cNvPr>
          <p:cNvSpPr/>
          <p:nvPr/>
        </p:nvSpPr>
        <p:spPr>
          <a:xfrm>
            <a:off x="6644533" y="5899102"/>
            <a:ext cx="1594874" cy="666428"/>
          </a:xfrm>
          <a:prstGeom prst="round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事業計画</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資金調達など</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リーフォーム: 図形 8">
            <a:extLst>
              <a:ext uri="{FF2B5EF4-FFF2-40B4-BE49-F238E27FC236}">
                <a16:creationId xmlns:a16="http://schemas.microsoft.com/office/drawing/2014/main" id="{E7334814-6CF1-486B-8D42-00292F929566}"/>
              </a:ext>
            </a:extLst>
          </p:cNvPr>
          <p:cNvSpPr/>
          <p:nvPr/>
        </p:nvSpPr>
        <p:spPr>
          <a:xfrm>
            <a:off x="-69147" y="1507194"/>
            <a:ext cx="2316954" cy="1483248"/>
          </a:xfrm>
          <a:custGeom>
            <a:avLst/>
            <a:gdLst>
              <a:gd name="connsiteX0" fmla="*/ 889016 w 2800943"/>
              <a:gd name="connsiteY0" fmla="*/ 794327 h 2189018"/>
              <a:gd name="connsiteX1" fmla="*/ 889016 w 2800943"/>
              <a:gd name="connsiteY1" fmla="*/ 794327 h 2189018"/>
              <a:gd name="connsiteX2" fmla="*/ 861307 w 2800943"/>
              <a:gd name="connsiteY2" fmla="*/ 701964 h 2189018"/>
              <a:gd name="connsiteX3" fmla="*/ 852071 w 2800943"/>
              <a:gd name="connsiteY3" fmla="*/ 665018 h 2189018"/>
              <a:gd name="connsiteX4" fmla="*/ 833598 w 2800943"/>
              <a:gd name="connsiteY4" fmla="*/ 600364 h 2189018"/>
              <a:gd name="connsiteX5" fmla="*/ 842834 w 2800943"/>
              <a:gd name="connsiteY5" fmla="*/ 323273 h 2189018"/>
              <a:gd name="connsiteX6" fmla="*/ 861307 w 2800943"/>
              <a:gd name="connsiteY6" fmla="*/ 295564 h 2189018"/>
              <a:gd name="connsiteX7" fmla="*/ 870543 w 2800943"/>
              <a:gd name="connsiteY7" fmla="*/ 249382 h 2189018"/>
              <a:gd name="connsiteX8" fmla="*/ 916725 w 2800943"/>
              <a:gd name="connsiteY8" fmla="*/ 184727 h 2189018"/>
              <a:gd name="connsiteX9" fmla="*/ 962907 w 2800943"/>
              <a:gd name="connsiteY9" fmla="*/ 110836 h 2189018"/>
              <a:gd name="connsiteX10" fmla="*/ 1009089 w 2800943"/>
              <a:gd name="connsiteY10" fmla="*/ 83127 h 2189018"/>
              <a:gd name="connsiteX11" fmla="*/ 1046034 w 2800943"/>
              <a:gd name="connsiteY11" fmla="*/ 46182 h 2189018"/>
              <a:gd name="connsiteX12" fmla="*/ 1073743 w 2800943"/>
              <a:gd name="connsiteY12" fmla="*/ 36946 h 2189018"/>
              <a:gd name="connsiteX13" fmla="*/ 1110689 w 2800943"/>
              <a:gd name="connsiteY13" fmla="*/ 18473 h 2189018"/>
              <a:gd name="connsiteX14" fmla="*/ 1184580 w 2800943"/>
              <a:gd name="connsiteY14" fmla="*/ 0 h 2189018"/>
              <a:gd name="connsiteX15" fmla="*/ 1443198 w 2800943"/>
              <a:gd name="connsiteY15" fmla="*/ 18473 h 2189018"/>
              <a:gd name="connsiteX16" fmla="*/ 1470907 w 2800943"/>
              <a:gd name="connsiteY16" fmla="*/ 27709 h 2189018"/>
              <a:gd name="connsiteX17" fmla="*/ 1489380 w 2800943"/>
              <a:gd name="connsiteY17" fmla="*/ 64655 h 2189018"/>
              <a:gd name="connsiteX18" fmla="*/ 1507852 w 2800943"/>
              <a:gd name="connsiteY18" fmla="*/ 92364 h 2189018"/>
              <a:gd name="connsiteX19" fmla="*/ 1517089 w 2800943"/>
              <a:gd name="connsiteY19" fmla="*/ 129309 h 2189018"/>
              <a:gd name="connsiteX20" fmla="*/ 1526325 w 2800943"/>
              <a:gd name="connsiteY20" fmla="*/ 157018 h 2189018"/>
              <a:gd name="connsiteX21" fmla="*/ 1535561 w 2800943"/>
              <a:gd name="connsiteY21" fmla="*/ 443346 h 2189018"/>
              <a:gd name="connsiteX22" fmla="*/ 1563271 w 2800943"/>
              <a:gd name="connsiteY22" fmla="*/ 646546 h 2189018"/>
              <a:gd name="connsiteX23" fmla="*/ 1609452 w 2800943"/>
              <a:gd name="connsiteY23" fmla="*/ 600364 h 2189018"/>
              <a:gd name="connsiteX24" fmla="*/ 1646398 w 2800943"/>
              <a:gd name="connsiteY24" fmla="*/ 554182 h 2189018"/>
              <a:gd name="connsiteX25" fmla="*/ 1655634 w 2800943"/>
              <a:gd name="connsiteY25" fmla="*/ 526473 h 2189018"/>
              <a:gd name="connsiteX26" fmla="*/ 1738761 w 2800943"/>
              <a:gd name="connsiteY26" fmla="*/ 452582 h 2189018"/>
              <a:gd name="connsiteX27" fmla="*/ 1784943 w 2800943"/>
              <a:gd name="connsiteY27" fmla="*/ 406400 h 2189018"/>
              <a:gd name="connsiteX28" fmla="*/ 1831125 w 2800943"/>
              <a:gd name="connsiteY28" fmla="*/ 369455 h 2189018"/>
              <a:gd name="connsiteX29" fmla="*/ 1849598 w 2800943"/>
              <a:gd name="connsiteY29" fmla="*/ 341746 h 2189018"/>
              <a:gd name="connsiteX30" fmla="*/ 1886543 w 2800943"/>
              <a:gd name="connsiteY30" fmla="*/ 332509 h 2189018"/>
              <a:gd name="connsiteX31" fmla="*/ 1988143 w 2800943"/>
              <a:gd name="connsiteY31" fmla="*/ 295564 h 2189018"/>
              <a:gd name="connsiteX32" fmla="*/ 2172871 w 2800943"/>
              <a:gd name="connsiteY32" fmla="*/ 304800 h 2189018"/>
              <a:gd name="connsiteX33" fmla="*/ 2200580 w 2800943"/>
              <a:gd name="connsiteY33" fmla="*/ 314036 h 2189018"/>
              <a:gd name="connsiteX34" fmla="*/ 2255998 w 2800943"/>
              <a:gd name="connsiteY34" fmla="*/ 360218 h 2189018"/>
              <a:gd name="connsiteX35" fmla="*/ 2274471 w 2800943"/>
              <a:gd name="connsiteY35" fmla="*/ 387927 h 2189018"/>
              <a:gd name="connsiteX36" fmla="*/ 2302180 w 2800943"/>
              <a:gd name="connsiteY36" fmla="*/ 406400 h 2189018"/>
              <a:gd name="connsiteX37" fmla="*/ 2339125 w 2800943"/>
              <a:gd name="connsiteY37" fmla="*/ 434109 h 2189018"/>
              <a:gd name="connsiteX38" fmla="*/ 2385307 w 2800943"/>
              <a:gd name="connsiteY38" fmla="*/ 480291 h 2189018"/>
              <a:gd name="connsiteX39" fmla="*/ 2413016 w 2800943"/>
              <a:gd name="connsiteY39" fmla="*/ 526473 h 2189018"/>
              <a:gd name="connsiteX40" fmla="*/ 2431489 w 2800943"/>
              <a:gd name="connsiteY40" fmla="*/ 554182 h 2189018"/>
              <a:gd name="connsiteX41" fmla="*/ 2422252 w 2800943"/>
              <a:gd name="connsiteY41" fmla="*/ 692727 h 2189018"/>
              <a:gd name="connsiteX42" fmla="*/ 2385307 w 2800943"/>
              <a:gd name="connsiteY42" fmla="*/ 757382 h 2189018"/>
              <a:gd name="connsiteX43" fmla="*/ 2366834 w 2800943"/>
              <a:gd name="connsiteY43" fmla="*/ 785091 h 2189018"/>
              <a:gd name="connsiteX44" fmla="*/ 2311416 w 2800943"/>
              <a:gd name="connsiteY44" fmla="*/ 831273 h 2189018"/>
              <a:gd name="connsiteX45" fmla="*/ 2339125 w 2800943"/>
              <a:gd name="connsiteY45" fmla="*/ 849746 h 2189018"/>
              <a:gd name="connsiteX46" fmla="*/ 2366834 w 2800943"/>
              <a:gd name="connsiteY46" fmla="*/ 858982 h 2189018"/>
              <a:gd name="connsiteX47" fmla="*/ 2449961 w 2800943"/>
              <a:gd name="connsiteY47" fmla="*/ 877455 h 2189018"/>
              <a:gd name="connsiteX48" fmla="*/ 2496143 w 2800943"/>
              <a:gd name="connsiteY48" fmla="*/ 895927 h 2189018"/>
              <a:gd name="connsiteX49" fmla="*/ 2542325 w 2800943"/>
              <a:gd name="connsiteY49" fmla="*/ 905164 h 2189018"/>
              <a:gd name="connsiteX50" fmla="*/ 2597743 w 2800943"/>
              <a:gd name="connsiteY50" fmla="*/ 923636 h 2189018"/>
              <a:gd name="connsiteX51" fmla="*/ 2625452 w 2800943"/>
              <a:gd name="connsiteY51" fmla="*/ 942109 h 2189018"/>
              <a:gd name="connsiteX52" fmla="*/ 2671634 w 2800943"/>
              <a:gd name="connsiteY52" fmla="*/ 969818 h 2189018"/>
              <a:gd name="connsiteX53" fmla="*/ 2708580 w 2800943"/>
              <a:gd name="connsiteY53" fmla="*/ 997527 h 2189018"/>
              <a:gd name="connsiteX54" fmla="*/ 2736289 w 2800943"/>
              <a:gd name="connsiteY54" fmla="*/ 1043709 h 2189018"/>
              <a:gd name="connsiteX55" fmla="*/ 2773234 w 2800943"/>
              <a:gd name="connsiteY55" fmla="*/ 1062182 h 2189018"/>
              <a:gd name="connsiteX56" fmla="*/ 2782471 w 2800943"/>
              <a:gd name="connsiteY56" fmla="*/ 1108364 h 2189018"/>
              <a:gd name="connsiteX57" fmla="*/ 2800943 w 2800943"/>
              <a:gd name="connsiteY57" fmla="*/ 1182255 h 2189018"/>
              <a:gd name="connsiteX58" fmla="*/ 2791707 w 2800943"/>
              <a:gd name="connsiteY58" fmla="*/ 1320800 h 2189018"/>
              <a:gd name="connsiteX59" fmla="*/ 2745525 w 2800943"/>
              <a:gd name="connsiteY59" fmla="*/ 1357746 h 2189018"/>
              <a:gd name="connsiteX60" fmla="*/ 2643925 w 2800943"/>
              <a:gd name="connsiteY60" fmla="*/ 1403927 h 2189018"/>
              <a:gd name="connsiteX61" fmla="*/ 2523852 w 2800943"/>
              <a:gd name="connsiteY61" fmla="*/ 1422400 h 2189018"/>
              <a:gd name="connsiteX62" fmla="*/ 2320652 w 2800943"/>
              <a:gd name="connsiteY62" fmla="*/ 1450109 h 2189018"/>
              <a:gd name="connsiteX63" fmla="*/ 2274471 w 2800943"/>
              <a:gd name="connsiteY63" fmla="*/ 1459346 h 2189018"/>
              <a:gd name="connsiteX64" fmla="*/ 2172871 w 2800943"/>
              <a:gd name="connsiteY64" fmla="*/ 1468582 h 2189018"/>
              <a:gd name="connsiteX65" fmla="*/ 2135925 w 2800943"/>
              <a:gd name="connsiteY65" fmla="*/ 1477818 h 2189018"/>
              <a:gd name="connsiteX66" fmla="*/ 2126689 w 2800943"/>
              <a:gd name="connsiteY66" fmla="*/ 1505527 h 2189018"/>
              <a:gd name="connsiteX67" fmla="*/ 2209816 w 2800943"/>
              <a:gd name="connsiteY67" fmla="*/ 1634836 h 2189018"/>
              <a:gd name="connsiteX68" fmla="*/ 2219052 w 2800943"/>
              <a:gd name="connsiteY68" fmla="*/ 1662546 h 2189018"/>
              <a:gd name="connsiteX69" fmla="*/ 2228289 w 2800943"/>
              <a:gd name="connsiteY69" fmla="*/ 1708727 h 2189018"/>
              <a:gd name="connsiteX70" fmla="*/ 2246761 w 2800943"/>
              <a:gd name="connsiteY70" fmla="*/ 1754909 h 2189018"/>
              <a:gd name="connsiteX71" fmla="*/ 2237525 w 2800943"/>
              <a:gd name="connsiteY71" fmla="*/ 1921164 h 2189018"/>
              <a:gd name="connsiteX72" fmla="*/ 2191343 w 2800943"/>
              <a:gd name="connsiteY72" fmla="*/ 1976582 h 2189018"/>
              <a:gd name="connsiteX73" fmla="*/ 2062034 w 2800943"/>
              <a:gd name="connsiteY73" fmla="*/ 2013527 h 2189018"/>
              <a:gd name="connsiteX74" fmla="*/ 1627925 w 2800943"/>
              <a:gd name="connsiteY74" fmla="*/ 2022764 h 2189018"/>
              <a:gd name="connsiteX75" fmla="*/ 1526325 w 2800943"/>
              <a:gd name="connsiteY75" fmla="*/ 2032000 h 2189018"/>
              <a:gd name="connsiteX76" fmla="*/ 1489380 w 2800943"/>
              <a:gd name="connsiteY76" fmla="*/ 2096655 h 2189018"/>
              <a:gd name="connsiteX77" fmla="*/ 1415489 w 2800943"/>
              <a:gd name="connsiteY77" fmla="*/ 2161309 h 2189018"/>
              <a:gd name="connsiteX78" fmla="*/ 1369307 w 2800943"/>
              <a:gd name="connsiteY78" fmla="*/ 2170546 h 2189018"/>
              <a:gd name="connsiteX79" fmla="*/ 1313889 w 2800943"/>
              <a:gd name="connsiteY79" fmla="*/ 2189018 h 2189018"/>
              <a:gd name="connsiteX80" fmla="*/ 1036798 w 2800943"/>
              <a:gd name="connsiteY80" fmla="*/ 2179782 h 2189018"/>
              <a:gd name="connsiteX81" fmla="*/ 953671 w 2800943"/>
              <a:gd name="connsiteY81" fmla="*/ 2170546 h 2189018"/>
              <a:gd name="connsiteX82" fmla="*/ 750471 w 2800943"/>
              <a:gd name="connsiteY82" fmla="*/ 2161309 h 2189018"/>
              <a:gd name="connsiteX83" fmla="*/ 722761 w 2800943"/>
              <a:gd name="connsiteY83" fmla="*/ 2142836 h 2189018"/>
              <a:gd name="connsiteX84" fmla="*/ 676580 w 2800943"/>
              <a:gd name="connsiteY84" fmla="*/ 2124364 h 2189018"/>
              <a:gd name="connsiteX85" fmla="*/ 658107 w 2800943"/>
              <a:gd name="connsiteY85" fmla="*/ 2096655 h 2189018"/>
              <a:gd name="connsiteX86" fmla="*/ 630398 w 2800943"/>
              <a:gd name="connsiteY86" fmla="*/ 2068946 h 2189018"/>
              <a:gd name="connsiteX87" fmla="*/ 611925 w 2800943"/>
              <a:gd name="connsiteY87" fmla="*/ 2022764 h 2189018"/>
              <a:gd name="connsiteX88" fmla="*/ 602689 w 2800943"/>
              <a:gd name="connsiteY88" fmla="*/ 1985818 h 2189018"/>
              <a:gd name="connsiteX89" fmla="*/ 584216 w 2800943"/>
              <a:gd name="connsiteY89" fmla="*/ 1948873 h 2189018"/>
              <a:gd name="connsiteX90" fmla="*/ 574980 w 2800943"/>
              <a:gd name="connsiteY90" fmla="*/ 1911927 h 2189018"/>
              <a:gd name="connsiteX91" fmla="*/ 556507 w 2800943"/>
              <a:gd name="connsiteY91" fmla="*/ 1884218 h 2189018"/>
              <a:gd name="connsiteX92" fmla="*/ 593452 w 2800943"/>
              <a:gd name="connsiteY92" fmla="*/ 1588655 h 2189018"/>
              <a:gd name="connsiteX93" fmla="*/ 602689 w 2800943"/>
              <a:gd name="connsiteY93" fmla="*/ 1560946 h 2189018"/>
              <a:gd name="connsiteX94" fmla="*/ 556507 w 2800943"/>
              <a:gd name="connsiteY94" fmla="*/ 1634836 h 2189018"/>
              <a:gd name="connsiteX95" fmla="*/ 519561 w 2800943"/>
              <a:gd name="connsiteY95" fmla="*/ 1644073 h 2189018"/>
              <a:gd name="connsiteX96" fmla="*/ 279416 w 2800943"/>
              <a:gd name="connsiteY96" fmla="*/ 1625600 h 2189018"/>
              <a:gd name="connsiteX97" fmla="*/ 168580 w 2800943"/>
              <a:gd name="connsiteY97" fmla="*/ 1588655 h 2189018"/>
              <a:gd name="connsiteX98" fmla="*/ 140871 w 2800943"/>
              <a:gd name="connsiteY98" fmla="*/ 1570182 h 2189018"/>
              <a:gd name="connsiteX99" fmla="*/ 66980 w 2800943"/>
              <a:gd name="connsiteY99" fmla="*/ 1487055 h 2189018"/>
              <a:gd name="connsiteX100" fmla="*/ 48507 w 2800943"/>
              <a:gd name="connsiteY100" fmla="*/ 1431636 h 2189018"/>
              <a:gd name="connsiteX101" fmla="*/ 30034 w 2800943"/>
              <a:gd name="connsiteY101" fmla="*/ 1394691 h 2189018"/>
              <a:gd name="connsiteX102" fmla="*/ 11561 w 2800943"/>
              <a:gd name="connsiteY102" fmla="*/ 1348509 h 2189018"/>
              <a:gd name="connsiteX103" fmla="*/ 11561 w 2800943"/>
              <a:gd name="connsiteY103" fmla="*/ 1034473 h 2189018"/>
              <a:gd name="connsiteX104" fmla="*/ 76216 w 2800943"/>
              <a:gd name="connsiteY104" fmla="*/ 923636 h 2189018"/>
              <a:gd name="connsiteX105" fmla="*/ 94689 w 2800943"/>
              <a:gd name="connsiteY105" fmla="*/ 729673 h 2189018"/>
              <a:gd name="connsiteX106" fmla="*/ 122398 w 2800943"/>
              <a:gd name="connsiteY106" fmla="*/ 665018 h 2189018"/>
              <a:gd name="connsiteX107" fmla="*/ 140871 w 2800943"/>
              <a:gd name="connsiteY107" fmla="*/ 591127 h 2189018"/>
              <a:gd name="connsiteX108" fmla="*/ 168580 w 2800943"/>
              <a:gd name="connsiteY108" fmla="*/ 517236 h 2189018"/>
              <a:gd name="connsiteX109" fmla="*/ 187052 w 2800943"/>
              <a:gd name="connsiteY109" fmla="*/ 452582 h 2189018"/>
              <a:gd name="connsiteX110" fmla="*/ 260943 w 2800943"/>
              <a:gd name="connsiteY110" fmla="*/ 378691 h 2189018"/>
              <a:gd name="connsiteX111" fmla="*/ 279416 w 2800943"/>
              <a:gd name="connsiteY111" fmla="*/ 341746 h 2189018"/>
              <a:gd name="connsiteX112" fmla="*/ 316361 w 2800943"/>
              <a:gd name="connsiteY112" fmla="*/ 332509 h 2189018"/>
              <a:gd name="connsiteX113" fmla="*/ 353307 w 2800943"/>
              <a:gd name="connsiteY113" fmla="*/ 314036 h 2189018"/>
              <a:gd name="connsiteX114" fmla="*/ 473380 w 2800943"/>
              <a:gd name="connsiteY114" fmla="*/ 323273 h 2189018"/>
              <a:gd name="connsiteX115" fmla="*/ 519561 w 2800943"/>
              <a:gd name="connsiteY115" fmla="*/ 397164 h 2189018"/>
              <a:gd name="connsiteX116" fmla="*/ 547271 w 2800943"/>
              <a:gd name="connsiteY116" fmla="*/ 415636 h 2189018"/>
              <a:gd name="connsiteX117" fmla="*/ 565743 w 2800943"/>
              <a:gd name="connsiteY117" fmla="*/ 443346 h 2189018"/>
              <a:gd name="connsiteX118" fmla="*/ 630398 w 2800943"/>
              <a:gd name="connsiteY118" fmla="*/ 508000 h 2189018"/>
              <a:gd name="connsiteX119" fmla="*/ 648871 w 2800943"/>
              <a:gd name="connsiteY119" fmla="*/ 544946 h 2189018"/>
              <a:gd name="connsiteX120" fmla="*/ 685816 w 2800943"/>
              <a:gd name="connsiteY120" fmla="*/ 655782 h 2189018"/>
              <a:gd name="connsiteX121" fmla="*/ 722761 w 2800943"/>
              <a:gd name="connsiteY121" fmla="*/ 637309 h 2189018"/>
              <a:gd name="connsiteX122" fmla="*/ 750471 w 2800943"/>
              <a:gd name="connsiteY122" fmla="*/ 609600 h 2189018"/>
              <a:gd name="connsiteX123" fmla="*/ 778180 w 2800943"/>
              <a:gd name="connsiteY123" fmla="*/ 600364 h 2189018"/>
              <a:gd name="connsiteX124" fmla="*/ 824361 w 2800943"/>
              <a:gd name="connsiteY124" fmla="*/ 572655 h 2189018"/>
              <a:gd name="connsiteX125" fmla="*/ 861307 w 2800943"/>
              <a:gd name="connsiteY125" fmla="*/ 581891 h 2189018"/>
              <a:gd name="connsiteX126" fmla="*/ 907489 w 2800943"/>
              <a:gd name="connsiteY126" fmla="*/ 683491 h 2189018"/>
              <a:gd name="connsiteX127" fmla="*/ 889016 w 2800943"/>
              <a:gd name="connsiteY127" fmla="*/ 794327 h 218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800943" h="2189018">
                <a:moveTo>
                  <a:pt x="889016" y="794327"/>
                </a:moveTo>
                <a:lnTo>
                  <a:pt x="889016" y="794327"/>
                </a:lnTo>
                <a:cubicBezTo>
                  <a:pt x="879780" y="763539"/>
                  <a:pt x="870137" y="732871"/>
                  <a:pt x="861307" y="701964"/>
                </a:cubicBezTo>
                <a:cubicBezTo>
                  <a:pt x="857820" y="689758"/>
                  <a:pt x="855411" y="677265"/>
                  <a:pt x="852071" y="665018"/>
                </a:cubicBezTo>
                <a:cubicBezTo>
                  <a:pt x="846174" y="643394"/>
                  <a:pt x="839756" y="621915"/>
                  <a:pt x="833598" y="600364"/>
                </a:cubicBezTo>
                <a:cubicBezTo>
                  <a:pt x="836677" y="508000"/>
                  <a:pt x="834467" y="415308"/>
                  <a:pt x="842834" y="323273"/>
                </a:cubicBezTo>
                <a:cubicBezTo>
                  <a:pt x="843839" y="312218"/>
                  <a:pt x="857409" y="305958"/>
                  <a:pt x="861307" y="295564"/>
                </a:cubicBezTo>
                <a:cubicBezTo>
                  <a:pt x="866819" y="280865"/>
                  <a:pt x="865031" y="264081"/>
                  <a:pt x="870543" y="249382"/>
                </a:cubicBezTo>
                <a:cubicBezTo>
                  <a:pt x="873919" y="240381"/>
                  <a:pt x="915134" y="186848"/>
                  <a:pt x="916725" y="184727"/>
                </a:cubicBezTo>
                <a:cubicBezTo>
                  <a:pt x="928560" y="149220"/>
                  <a:pt x="927238" y="142541"/>
                  <a:pt x="962907" y="110836"/>
                </a:cubicBezTo>
                <a:cubicBezTo>
                  <a:pt x="976325" y="98909"/>
                  <a:pt x="994918" y="94149"/>
                  <a:pt x="1009089" y="83127"/>
                </a:cubicBezTo>
                <a:cubicBezTo>
                  <a:pt x="1022836" y="72435"/>
                  <a:pt x="1031862" y="56305"/>
                  <a:pt x="1046034" y="46182"/>
                </a:cubicBezTo>
                <a:cubicBezTo>
                  <a:pt x="1053956" y="40523"/>
                  <a:pt x="1064794" y="40781"/>
                  <a:pt x="1073743" y="36946"/>
                </a:cubicBezTo>
                <a:cubicBezTo>
                  <a:pt x="1086399" y="31522"/>
                  <a:pt x="1098033" y="23897"/>
                  <a:pt x="1110689" y="18473"/>
                </a:cubicBezTo>
                <a:cubicBezTo>
                  <a:pt x="1135544" y="7821"/>
                  <a:pt x="1157467" y="5422"/>
                  <a:pt x="1184580" y="0"/>
                </a:cubicBezTo>
                <a:cubicBezTo>
                  <a:pt x="1270786" y="6158"/>
                  <a:pt x="1357174" y="10148"/>
                  <a:pt x="1443198" y="18473"/>
                </a:cubicBezTo>
                <a:cubicBezTo>
                  <a:pt x="1452889" y="19411"/>
                  <a:pt x="1464023" y="20825"/>
                  <a:pt x="1470907" y="27709"/>
                </a:cubicBezTo>
                <a:cubicBezTo>
                  <a:pt x="1480643" y="37445"/>
                  <a:pt x="1482549" y="52700"/>
                  <a:pt x="1489380" y="64655"/>
                </a:cubicBezTo>
                <a:cubicBezTo>
                  <a:pt x="1494887" y="74293"/>
                  <a:pt x="1501695" y="83128"/>
                  <a:pt x="1507852" y="92364"/>
                </a:cubicBezTo>
                <a:cubicBezTo>
                  <a:pt x="1510931" y="104679"/>
                  <a:pt x="1513602" y="117103"/>
                  <a:pt x="1517089" y="129309"/>
                </a:cubicBezTo>
                <a:cubicBezTo>
                  <a:pt x="1519764" y="138670"/>
                  <a:pt x="1525753" y="147299"/>
                  <a:pt x="1526325" y="157018"/>
                </a:cubicBezTo>
                <a:cubicBezTo>
                  <a:pt x="1531932" y="252346"/>
                  <a:pt x="1528374" y="348125"/>
                  <a:pt x="1535561" y="443346"/>
                </a:cubicBezTo>
                <a:cubicBezTo>
                  <a:pt x="1540706" y="511512"/>
                  <a:pt x="1563271" y="646546"/>
                  <a:pt x="1563271" y="646546"/>
                </a:cubicBezTo>
                <a:cubicBezTo>
                  <a:pt x="1582557" y="588683"/>
                  <a:pt x="1555743" y="647359"/>
                  <a:pt x="1609452" y="600364"/>
                </a:cubicBezTo>
                <a:cubicBezTo>
                  <a:pt x="1624288" y="587382"/>
                  <a:pt x="1634083" y="569576"/>
                  <a:pt x="1646398" y="554182"/>
                </a:cubicBezTo>
                <a:cubicBezTo>
                  <a:pt x="1649477" y="544946"/>
                  <a:pt x="1649792" y="534262"/>
                  <a:pt x="1655634" y="526473"/>
                </a:cubicBezTo>
                <a:cubicBezTo>
                  <a:pt x="1680091" y="493864"/>
                  <a:pt x="1707458" y="476059"/>
                  <a:pt x="1738761" y="452582"/>
                </a:cubicBezTo>
                <a:cubicBezTo>
                  <a:pt x="1757319" y="396912"/>
                  <a:pt x="1732266" y="450298"/>
                  <a:pt x="1784943" y="406400"/>
                </a:cubicBezTo>
                <a:cubicBezTo>
                  <a:pt x="1840645" y="359981"/>
                  <a:pt x="1764969" y="391506"/>
                  <a:pt x="1831125" y="369455"/>
                </a:cubicBezTo>
                <a:cubicBezTo>
                  <a:pt x="1837283" y="360219"/>
                  <a:pt x="1840362" y="347904"/>
                  <a:pt x="1849598" y="341746"/>
                </a:cubicBezTo>
                <a:cubicBezTo>
                  <a:pt x="1860160" y="334705"/>
                  <a:pt x="1874296" y="335849"/>
                  <a:pt x="1886543" y="332509"/>
                </a:cubicBezTo>
                <a:cubicBezTo>
                  <a:pt x="1959988" y="312478"/>
                  <a:pt x="1933883" y="322693"/>
                  <a:pt x="1988143" y="295564"/>
                </a:cubicBezTo>
                <a:cubicBezTo>
                  <a:pt x="2049719" y="298643"/>
                  <a:pt x="2111450" y="299459"/>
                  <a:pt x="2172871" y="304800"/>
                </a:cubicBezTo>
                <a:cubicBezTo>
                  <a:pt x="2182570" y="305643"/>
                  <a:pt x="2193696" y="307152"/>
                  <a:pt x="2200580" y="314036"/>
                </a:cubicBezTo>
                <a:cubicBezTo>
                  <a:pt x="2256929" y="370386"/>
                  <a:pt x="2176007" y="340221"/>
                  <a:pt x="2255998" y="360218"/>
                </a:cubicBezTo>
                <a:cubicBezTo>
                  <a:pt x="2262156" y="369454"/>
                  <a:pt x="2266622" y="380078"/>
                  <a:pt x="2274471" y="387927"/>
                </a:cubicBezTo>
                <a:cubicBezTo>
                  <a:pt x="2282320" y="395776"/>
                  <a:pt x="2293147" y="399948"/>
                  <a:pt x="2302180" y="406400"/>
                </a:cubicBezTo>
                <a:cubicBezTo>
                  <a:pt x="2314706" y="415348"/>
                  <a:pt x="2327620" y="423882"/>
                  <a:pt x="2339125" y="434109"/>
                </a:cubicBezTo>
                <a:cubicBezTo>
                  <a:pt x="2355396" y="448573"/>
                  <a:pt x="2371707" y="463291"/>
                  <a:pt x="2385307" y="480291"/>
                </a:cubicBezTo>
                <a:cubicBezTo>
                  <a:pt x="2396522" y="494309"/>
                  <a:pt x="2403501" y="511249"/>
                  <a:pt x="2413016" y="526473"/>
                </a:cubicBezTo>
                <a:cubicBezTo>
                  <a:pt x="2418899" y="535886"/>
                  <a:pt x="2425331" y="544946"/>
                  <a:pt x="2431489" y="554182"/>
                </a:cubicBezTo>
                <a:cubicBezTo>
                  <a:pt x="2428410" y="600364"/>
                  <a:pt x="2427363" y="646726"/>
                  <a:pt x="2422252" y="692727"/>
                </a:cubicBezTo>
                <a:cubicBezTo>
                  <a:pt x="2419096" y="721127"/>
                  <a:pt x="2401546" y="734647"/>
                  <a:pt x="2385307" y="757382"/>
                </a:cubicBezTo>
                <a:cubicBezTo>
                  <a:pt x="2378855" y="766415"/>
                  <a:pt x="2373941" y="776563"/>
                  <a:pt x="2366834" y="785091"/>
                </a:cubicBezTo>
                <a:cubicBezTo>
                  <a:pt x="2344610" y="811760"/>
                  <a:pt x="2338661" y="813109"/>
                  <a:pt x="2311416" y="831273"/>
                </a:cubicBezTo>
                <a:cubicBezTo>
                  <a:pt x="2320652" y="837431"/>
                  <a:pt x="2329196" y="844782"/>
                  <a:pt x="2339125" y="849746"/>
                </a:cubicBezTo>
                <a:cubicBezTo>
                  <a:pt x="2347833" y="854100"/>
                  <a:pt x="2357389" y="856621"/>
                  <a:pt x="2366834" y="858982"/>
                </a:cubicBezTo>
                <a:cubicBezTo>
                  <a:pt x="2396134" y="866307"/>
                  <a:pt x="2421502" y="867969"/>
                  <a:pt x="2449961" y="877455"/>
                </a:cubicBezTo>
                <a:cubicBezTo>
                  <a:pt x="2465690" y="882698"/>
                  <a:pt x="2480262" y="891163"/>
                  <a:pt x="2496143" y="895927"/>
                </a:cubicBezTo>
                <a:cubicBezTo>
                  <a:pt x="2511180" y="900438"/>
                  <a:pt x="2527179" y="901033"/>
                  <a:pt x="2542325" y="905164"/>
                </a:cubicBezTo>
                <a:cubicBezTo>
                  <a:pt x="2561111" y="910287"/>
                  <a:pt x="2597743" y="923636"/>
                  <a:pt x="2597743" y="923636"/>
                </a:cubicBezTo>
                <a:cubicBezTo>
                  <a:pt x="2606979" y="929794"/>
                  <a:pt x="2616039" y="936226"/>
                  <a:pt x="2625452" y="942109"/>
                </a:cubicBezTo>
                <a:cubicBezTo>
                  <a:pt x="2640676" y="951624"/>
                  <a:pt x="2656697" y="959860"/>
                  <a:pt x="2671634" y="969818"/>
                </a:cubicBezTo>
                <a:cubicBezTo>
                  <a:pt x="2684443" y="978357"/>
                  <a:pt x="2696265" y="988291"/>
                  <a:pt x="2708580" y="997527"/>
                </a:cubicBezTo>
                <a:cubicBezTo>
                  <a:pt x="2717816" y="1012921"/>
                  <a:pt x="2723595" y="1031015"/>
                  <a:pt x="2736289" y="1043709"/>
                </a:cubicBezTo>
                <a:cubicBezTo>
                  <a:pt x="2746025" y="1053445"/>
                  <a:pt x="2765231" y="1050978"/>
                  <a:pt x="2773234" y="1062182"/>
                </a:cubicBezTo>
                <a:cubicBezTo>
                  <a:pt x="2782359" y="1074957"/>
                  <a:pt x="2778941" y="1093067"/>
                  <a:pt x="2782471" y="1108364"/>
                </a:cubicBezTo>
                <a:cubicBezTo>
                  <a:pt x="2788180" y="1133102"/>
                  <a:pt x="2794786" y="1157625"/>
                  <a:pt x="2800943" y="1182255"/>
                </a:cubicBezTo>
                <a:cubicBezTo>
                  <a:pt x="2797864" y="1228437"/>
                  <a:pt x="2805645" y="1276664"/>
                  <a:pt x="2791707" y="1320800"/>
                </a:cubicBezTo>
                <a:cubicBezTo>
                  <a:pt x="2785771" y="1339599"/>
                  <a:pt x="2761928" y="1346811"/>
                  <a:pt x="2745525" y="1357746"/>
                </a:cubicBezTo>
                <a:cubicBezTo>
                  <a:pt x="2729786" y="1368238"/>
                  <a:pt x="2649406" y="1402240"/>
                  <a:pt x="2643925" y="1403927"/>
                </a:cubicBezTo>
                <a:cubicBezTo>
                  <a:pt x="2632810" y="1407347"/>
                  <a:pt x="2530581" y="1421439"/>
                  <a:pt x="2523852" y="1422400"/>
                </a:cubicBezTo>
                <a:cubicBezTo>
                  <a:pt x="2437437" y="1451204"/>
                  <a:pt x="2523372" y="1424768"/>
                  <a:pt x="2320652" y="1450109"/>
                </a:cubicBezTo>
                <a:cubicBezTo>
                  <a:pt x="2305075" y="1452056"/>
                  <a:pt x="2290048" y="1457399"/>
                  <a:pt x="2274471" y="1459346"/>
                </a:cubicBezTo>
                <a:cubicBezTo>
                  <a:pt x="2240727" y="1463564"/>
                  <a:pt x="2206738" y="1465503"/>
                  <a:pt x="2172871" y="1468582"/>
                </a:cubicBezTo>
                <a:cubicBezTo>
                  <a:pt x="2160556" y="1471661"/>
                  <a:pt x="2145838" y="1469888"/>
                  <a:pt x="2135925" y="1477818"/>
                </a:cubicBezTo>
                <a:cubicBezTo>
                  <a:pt x="2128322" y="1483900"/>
                  <a:pt x="2123194" y="1496440"/>
                  <a:pt x="2126689" y="1505527"/>
                </a:cubicBezTo>
                <a:cubicBezTo>
                  <a:pt x="2143358" y="1548866"/>
                  <a:pt x="2180573" y="1595846"/>
                  <a:pt x="2209816" y="1634836"/>
                </a:cubicBezTo>
                <a:cubicBezTo>
                  <a:pt x="2212895" y="1644073"/>
                  <a:pt x="2216691" y="1653100"/>
                  <a:pt x="2219052" y="1662546"/>
                </a:cubicBezTo>
                <a:cubicBezTo>
                  <a:pt x="2222860" y="1677776"/>
                  <a:pt x="2223778" y="1693690"/>
                  <a:pt x="2228289" y="1708727"/>
                </a:cubicBezTo>
                <a:cubicBezTo>
                  <a:pt x="2233053" y="1724608"/>
                  <a:pt x="2240604" y="1739515"/>
                  <a:pt x="2246761" y="1754909"/>
                </a:cubicBezTo>
                <a:cubicBezTo>
                  <a:pt x="2243682" y="1810327"/>
                  <a:pt x="2245024" y="1866169"/>
                  <a:pt x="2237525" y="1921164"/>
                </a:cubicBezTo>
                <a:cubicBezTo>
                  <a:pt x="2233327" y="1951951"/>
                  <a:pt x="2214997" y="1963441"/>
                  <a:pt x="2191343" y="1976582"/>
                </a:cubicBezTo>
                <a:cubicBezTo>
                  <a:pt x="2135436" y="2007642"/>
                  <a:pt x="2130324" y="2011044"/>
                  <a:pt x="2062034" y="2013527"/>
                </a:cubicBezTo>
                <a:cubicBezTo>
                  <a:pt x="1917394" y="2018787"/>
                  <a:pt x="1772628" y="2019685"/>
                  <a:pt x="1627925" y="2022764"/>
                </a:cubicBezTo>
                <a:cubicBezTo>
                  <a:pt x="1594058" y="2025843"/>
                  <a:pt x="1558828" y="2021999"/>
                  <a:pt x="1526325" y="2032000"/>
                </a:cubicBezTo>
                <a:cubicBezTo>
                  <a:pt x="1518334" y="2034459"/>
                  <a:pt x="1490341" y="2095309"/>
                  <a:pt x="1489380" y="2096655"/>
                </a:cubicBezTo>
                <a:cubicBezTo>
                  <a:pt x="1478694" y="2111615"/>
                  <a:pt x="1425140" y="2156483"/>
                  <a:pt x="1415489" y="2161309"/>
                </a:cubicBezTo>
                <a:cubicBezTo>
                  <a:pt x="1401447" y="2168330"/>
                  <a:pt x="1384453" y="2166415"/>
                  <a:pt x="1369307" y="2170546"/>
                </a:cubicBezTo>
                <a:cubicBezTo>
                  <a:pt x="1350521" y="2175669"/>
                  <a:pt x="1332362" y="2182861"/>
                  <a:pt x="1313889" y="2189018"/>
                </a:cubicBezTo>
                <a:lnTo>
                  <a:pt x="1036798" y="2179782"/>
                </a:lnTo>
                <a:cubicBezTo>
                  <a:pt x="1008955" y="2178354"/>
                  <a:pt x="981493" y="2172341"/>
                  <a:pt x="953671" y="2170546"/>
                </a:cubicBezTo>
                <a:cubicBezTo>
                  <a:pt x="886008" y="2166181"/>
                  <a:pt x="818204" y="2164388"/>
                  <a:pt x="750471" y="2161309"/>
                </a:cubicBezTo>
                <a:cubicBezTo>
                  <a:pt x="741234" y="2155151"/>
                  <a:pt x="732690" y="2147800"/>
                  <a:pt x="722761" y="2142836"/>
                </a:cubicBezTo>
                <a:cubicBezTo>
                  <a:pt x="707932" y="2135422"/>
                  <a:pt x="690071" y="2134001"/>
                  <a:pt x="676580" y="2124364"/>
                </a:cubicBezTo>
                <a:cubicBezTo>
                  <a:pt x="667547" y="2117912"/>
                  <a:pt x="665214" y="2105183"/>
                  <a:pt x="658107" y="2096655"/>
                </a:cubicBezTo>
                <a:cubicBezTo>
                  <a:pt x="649745" y="2086620"/>
                  <a:pt x="639634" y="2078182"/>
                  <a:pt x="630398" y="2068946"/>
                </a:cubicBezTo>
                <a:cubicBezTo>
                  <a:pt x="624240" y="2053552"/>
                  <a:pt x="617168" y="2038493"/>
                  <a:pt x="611925" y="2022764"/>
                </a:cubicBezTo>
                <a:cubicBezTo>
                  <a:pt x="607911" y="2010721"/>
                  <a:pt x="607146" y="1997704"/>
                  <a:pt x="602689" y="1985818"/>
                </a:cubicBezTo>
                <a:cubicBezTo>
                  <a:pt x="597855" y="1972926"/>
                  <a:pt x="590374" y="1961188"/>
                  <a:pt x="584216" y="1948873"/>
                </a:cubicBezTo>
                <a:cubicBezTo>
                  <a:pt x="581137" y="1936558"/>
                  <a:pt x="579980" y="1923595"/>
                  <a:pt x="574980" y="1911927"/>
                </a:cubicBezTo>
                <a:cubicBezTo>
                  <a:pt x="570607" y="1901724"/>
                  <a:pt x="556865" y="1895313"/>
                  <a:pt x="556507" y="1884218"/>
                </a:cubicBezTo>
                <a:cubicBezTo>
                  <a:pt x="548436" y="1634025"/>
                  <a:pt x="517173" y="1690360"/>
                  <a:pt x="593452" y="1588655"/>
                </a:cubicBezTo>
                <a:cubicBezTo>
                  <a:pt x="596531" y="1579419"/>
                  <a:pt x="609573" y="1554062"/>
                  <a:pt x="602689" y="1560946"/>
                </a:cubicBezTo>
                <a:cubicBezTo>
                  <a:pt x="558292" y="1605343"/>
                  <a:pt x="613764" y="1593938"/>
                  <a:pt x="556507" y="1634836"/>
                </a:cubicBezTo>
                <a:cubicBezTo>
                  <a:pt x="546177" y="1642214"/>
                  <a:pt x="531876" y="1640994"/>
                  <a:pt x="519561" y="1644073"/>
                </a:cubicBezTo>
                <a:cubicBezTo>
                  <a:pt x="385891" y="1637707"/>
                  <a:pt x="370642" y="1646652"/>
                  <a:pt x="279416" y="1625600"/>
                </a:cubicBezTo>
                <a:cubicBezTo>
                  <a:pt x="220162" y="1611926"/>
                  <a:pt x="213052" y="1614067"/>
                  <a:pt x="168580" y="1588655"/>
                </a:cubicBezTo>
                <a:cubicBezTo>
                  <a:pt x="158942" y="1583148"/>
                  <a:pt x="149299" y="1577406"/>
                  <a:pt x="140871" y="1570182"/>
                </a:cubicBezTo>
                <a:cubicBezTo>
                  <a:pt x="108489" y="1542426"/>
                  <a:pt x="93861" y="1520656"/>
                  <a:pt x="66980" y="1487055"/>
                </a:cubicBezTo>
                <a:cubicBezTo>
                  <a:pt x="60822" y="1468582"/>
                  <a:pt x="55739" y="1449716"/>
                  <a:pt x="48507" y="1431636"/>
                </a:cubicBezTo>
                <a:cubicBezTo>
                  <a:pt x="43393" y="1418852"/>
                  <a:pt x="35626" y="1407273"/>
                  <a:pt x="30034" y="1394691"/>
                </a:cubicBezTo>
                <a:cubicBezTo>
                  <a:pt x="23300" y="1379540"/>
                  <a:pt x="17719" y="1363903"/>
                  <a:pt x="11561" y="1348509"/>
                </a:cubicBezTo>
                <a:cubicBezTo>
                  <a:pt x="1757" y="1230851"/>
                  <a:pt x="-8616" y="1163608"/>
                  <a:pt x="11561" y="1034473"/>
                </a:cubicBezTo>
                <a:cubicBezTo>
                  <a:pt x="24693" y="950427"/>
                  <a:pt x="30269" y="954268"/>
                  <a:pt x="76216" y="923636"/>
                </a:cubicBezTo>
                <a:cubicBezTo>
                  <a:pt x="77283" y="906562"/>
                  <a:pt x="78682" y="777695"/>
                  <a:pt x="94689" y="729673"/>
                </a:cubicBezTo>
                <a:cubicBezTo>
                  <a:pt x="102104" y="707429"/>
                  <a:pt x="114983" y="687262"/>
                  <a:pt x="122398" y="665018"/>
                </a:cubicBezTo>
                <a:cubicBezTo>
                  <a:pt x="130427" y="640932"/>
                  <a:pt x="133298" y="615360"/>
                  <a:pt x="140871" y="591127"/>
                </a:cubicBezTo>
                <a:cubicBezTo>
                  <a:pt x="148717" y="566019"/>
                  <a:pt x="160262" y="542191"/>
                  <a:pt x="168580" y="517236"/>
                </a:cubicBezTo>
                <a:cubicBezTo>
                  <a:pt x="175668" y="495972"/>
                  <a:pt x="177777" y="472987"/>
                  <a:pt x="187052" y="452582"/>
                </a:cubicBezTo>
                <a:cubicBezTo>
                  <a:pt x="202114" y="419444"/>
                  <a:pt x="234083" y="400179"/>
                  <a:pt x="260943" y="378691"/>
                </a:cubicBezTo>
                <a:cubicBezTo>
                  <a:pt x="267101" y="366376"/>
                  <a:pt x="268839" y="350561"/>
                  <a:pt x="279416" y="341746"/>
                </a:cubicBezTo>
                <a:cubicBezTo>
                  <a:pt x="289168" y="333619"/>
                  <a:pt x="304475" y="336966"/>
                  <a:pt x="316361" y="332509"/>
                </a:cubicBezTo>
                <a:cubicBezTo>
                  <a:pt x="329253" y="327674"/>
                  <a:pt x="340992" y="320194"/>
                  <a:pt x="353307" y="314036"/>
                </a:cubicBezTo>
                <a:cubicBezTo>
                  <a:pt x="393331" y="317115"/>
                  <a:pt x="434436" y="313537"/>
                  <a:pt x="473380" y="323273"/>
                </a:cubicBezTo>
                <a:cubicBezTo>
                  <a:pt x="504674" y="331096"/>
                  <a:pt x="506569" y="378975"/>
                  <a:pt x="519561" y="397164"/>
                </a:cubicBezTo>
                <a:cubicBezTo>
                  <a:pt x="526013" y="406197"/>
                  <a:pt x="538034" y="409479"/>
                  <a:pt x="547271" y="415636"/>
                </a:cubicBezTo>
                <a:cubicBezTo>
                  <a:pt x="553428" y="424873"/>
                  <a:pt x="558317" y="435095"/>
                  <a:pt x="565743" y="443346"/>
                </a:cubicBezTo>
                <a:cubicBezTo>
                  <a:pt x="586132" y="466001"/>
                  <a:pt x="616768" y="480739"/>
                  <a:pt x="630398" y="508000"/>
                </a:cubicBezTo>
                <a:lnTo>
                  <a:pt x="648871" y="544946"/>
                </a:lnTo>
                <a:cubicBezTo>
                  <a:pt x="654133" y="571256"/>
                  <a:pt x="664727" y="640718"/>
                  <a:pt x="685816" y="655782"/>
                </a:cubicBezTo>
                <a:cubicBezTo>
                  <a:pt x="697020" y="663785"/>
                  <a:pt x="711557" y="645312"/>
                  <a:pt x="722761" y="637309"/>
                </a:cubicBezTo>
                <a:cubicBezTo>
                  <a:pt x="733390" y="629717"/>
                  <a:pt x="739602" y="616846"/>
                  <a:pt x="750471" y="609600"/>
                </a:cubicBezTo>
                <a:cubicBezTo>
                  <a:pt x="758572" y="604200"/>
                  <a:pt x="769472" y="604718"/>
                  <a:pt x="778180" y="600364"/>
                </a:cubicBezTo>
                <a:cubicBezTo>
                  <a:pt x="794237" y="592336"/>
                  <a:pt x="808967" y="581891"/>
                  <a:pt x="824361" y="572655"/>
                </a:cubicBezTo>
                <a:cubicBezTo>
                  <a:pt x="836676" y="575734"/>
                  <a:pt x="849639" y="576891"/>
                  <a:pt x="861307" y="581891"/>
                </a:cubicBezTo>
                <a:cubicBezTo>
                  <a:pt x="909632" y="602601"/>
                  <a:pt x="894284" y="624068"/>
                  <a:pt x="907489" y="683491"/>
                </a:cubicBezTo>
                <a:cubicBezTo>
                  <a:pt x="917644" y="785045"/>
                  <a:pt x="892095" y="775854"/>
                  <a:pt x="889016" y="794327"/>
                </a:cubicBezTo>
                <a:close/>
              </a:path>
            </a:pathLst>
          </a:cu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経験と</a:t>
            </a:r>
            <a:r>
              <a:rPr lang="ja-JP" altLang="en-US" dirty="0"/>
              <a:t>知識</a:t>
            </a:r>
            <a:endParaRPr lang="en-US" altLang="ja-JP" dirty="0"/>
          </a:p>
          <a:p>
            <a:pPr algn="ctr"/>
            <a:r>
              <a:rPr lang="ja-JP" altLang="en-US" dirty="0"/>
              <a:t>で気づきを</a:t>
            </a:r>
            <a:r>
              <a:rPr lang="en-US" altLang="ja-JP" dirty="0"/>
              <a:t>UP</a:t>
            </a:r>
          </a:p>
        </p:txBody>
      </p:sp>
    </p:spTree>
    <p:extLst>
      <p:ext uri="{BB962C8B-B14F-4D97-AF65-F5344CB8AC3E}">
        <p14:creationId xmlns:p14="http://schemas.microsoft.com/office/powerpoint/2010/main" val="1103797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704528" y="2721114"/>
            <a:ext cx="8424936" cy="7078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indent="0" algn="ctr" defTabSz="839694" rtl="0" eaLnBrk="1" fontAlgn="auto" latinLnBrk="0" hangingPunct="1">
              <a:lnSpc>
                <a:spcPct val="100000"/>
              </a:lnSpc>
              <a:spcBef>
                <a:spcPts val="0"/>
              </a:spcBef>
              <a:spcAft>
                <a:spcPts val="0"/>
              </a:spcAft>
              <a:buClrTx/>
              <a:buSzTx/>
              <a:buFontTx/>
              <a:buNone/>
              <a:tabLst/>
              <a:defRPr/>
            </a:pPr>
            <a:r>
              <a:rPr lang="ja-JP" altLang="en-US" sz="40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アイデア発想と目標達成</a:t>
            </a:r>
            <a:endParaRPr lang="en-US" altLang="ja-JP" sz="40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p:txBody>
      </p:sp>
      <p:pic>
        <p:nvPicPr>
          <p:cNvPr id="4" name="Picture 6" descr="ソース画像を表示">
            <a:extLst>
              <a:ext uri="{FF2B5EF4-FFF2-40B4-BE49-F238E27FC236}">
                <a16:creationId xmlns:a16="http://schemas.microsoft.com/office/drawing/2014/main" id="{06B998FC-154A-4E3F-A2D0-7518EDFF59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28" y="1628800"/>
            <a:ext cx="1319808" cy="98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982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B7F853C6-700C-4223-A7E2-66F29B311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504" y="4399882"/>
            <a:ext cx="1644774" cy="1644774"/>
          </a:xfrm>
          <a:prstGeom prst="rect">
            <a:avLst/>
          </a:prstGeom>
        </p:spPr>
      </p:pic>
      <p:cxnSp>
        <p:nvCxnSpPr>
          <p:cNvPr id="77" name="直線コネクタ 76">
            <a:extLst>
              <a:ext uri="{FF2B5EF4-FFF2-40B4-BE49-F238E27FC236}">
                <a16:creationId xmlns:a16="http://schemas.microsoft.com/office/drawing/2014/main" id="{AF5402B4-8861-4304-A158-1FE9149E02DB}"/>
              </a:ext>
            </a:extLst>
          </p:cNvPr>
          <p:cNvCxnSpPr>
            <a:cxnSpLocks/>
            <a:stCxn id="73" idx="2"/>
          </p:cNvCxnSpPr>
          <p:nvPr/>
        </p:nvCxnSpPr>
        <p:spPr>
          <a:xfrm>
            <a:off x="3695574" y="5073166"/>
            <a:ext cx="1159538" cy="0"/>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p:txBody>
          <a:bodyPr anchor="ctr">
            <a:noAutofit/>
          </a:bodyPr>
          <a:lstStyle/>
          <a:p>
            <a:pPr>
              <a:lnSpc>
                <a:spcPct val="150000"/>
              </a:lnSpc>
            </a:pPr>
            <a:r>
              <a:rPr lang="ja-JP" altLang="en-US" b="1" dirty="0">
                <a:cs typeface="Meiryo UI" panose="020B0604030504040204" pitchFamily="50" charset="-128"/>
              </a:rPr>
              <a:t>ソリューションの考え方</a:t>
            </a:r>
            <a:endParaRPr lang="en-US" altLang="ja-JP" b="1" dirty="0">
              <a:cs typeface="Meiryo UI" panose="020B0604030504040204" pitchFamily="50" charset="-128"/>
            </a:endParaRPr>
          </a:p>
        </p:txBody>
      </p:sp>
      <p:sp>
        <p:nvSpPr>
          <p:cNvPr id="34" name="円/楕円 33"/>
          <p:cNvSpPr/>
          <p:nvPr/>
        </p:nvSpPr>
        <p:spPr>
          <a:xfrm>
            <a:off x="1203097" y="2276872"/>
            <a:ext cx="1589663" cy="490066"/>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さっきの</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ME</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a:cxnSpLocks/>
          </p:cNvCxnSpPr>
          <p:nvPr/>
        </p:nvCxnSpPr>
        <p:spPr>
          <a:xfrm>
            <a:off x="2213953" y="1826253"/>
            <a:ext cx="3513687" cy="282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935874" y="1826253"/>
            <a:ext cx="1784878" cy="0"/>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21" name="円/楕円 20"/>
          <p:cNvSpPr/>
          <p:nvPr/>
        </p:nvSpPr>
        <p:spPr>
          <a:xfrm>
            <a:off x="4587433" y="1601845"/>
            <a:ext cx="581591" cy="477100"/>
          </a:xfrm>
          <a:prstGeom prst="ellipse">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4088904" y="895755"/>
            <a:ext cx="1589663" cy="490066"/>
          </a:xfrm>
          <a:prstGeom prst="ellipse">
            <a:avLst/>
          </a:prstGeom>
          <a:solidFill>
            <a:schemeClr val="accent6">
              <a:lumMod val="20000"/>
              <a:lumOff val="80000"/>
            </a:schemeClr>
          </a:solid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宇宙人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4137977" y="2276872"/>
            <a:ext cx="1589663" cy="490066"/>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今の</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ME</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上矢印 24"/>
          <p:cNvSpPr/>
          <p:nvPr/>
        </p:nvSpPr>
        <p:spPr>
          <a:xfrm>
            <a:off x="4736976" y="1948408"/>
            <a:ext cx="360040" cy="3015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Picture 6" descr="クリックすると新しいウィンドウで開きま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50" y="1308186"/>
            <a:ext cx="769985" cy="1092640"/>
          </a:xfrm>
          <a:prstGeom prst="rect">
            <a:avLst/>
          </a:prstGeom>
          <a:noFill/>
          <a:extLst>
            <a:ext uri="{909E8E84-426E-40DD-AFC4-6F175D3DCCD1}">
              <a14:hiddenFill xmlns:a14="http://schemas.microsoft.com/office/drawing/2010/main">
                <a:solidFill>
                  <a:srgbClr val="FFFFFF"/>
                </a:solidFill>
              </a14:hiddenFill>
            </a:ext>
          </a:extLst>
        </p:spPr>
      </p:pic>
      <p:sp>
        <p:nvSpPr>
          <p:cNvPr id="29" name="円/楕円 28"/>
          <p:cNvSpPr/>
          <p:nvPr/>
        </p:nvSpPr>
        <p:spPr>
          <a:xfrm>
            <a:off x="1632362" y="1587703"/>
            <a:ext cx="581591" cy="477100"/>
          </a:xfrm>
          <a:prstGeom prst="ellipse">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上矢印 30"/>
          <p:cNvSpPr/>
          <p:nvPr/>
        </p:nvSpPr>
        <p:spPr>
          <a:xfrm>
            <a:off x="1781905" y="1961885"/>
            <a:ext cx="360040" cy="3015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下矢印 31"/>
          <p:cNvSpPr/>
          <p:nvPr/>
        </p:nvSpPr>
        <p:spPr>
          <a:xfrm>
            <a:off x="4736976" y="1409013"/>
            <a:ext cx="360040" cy="26484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タイトル 3">
            <a:extLst>
              <a:ext uri="{FF2B5EF4-FFF2-40B4-BE49-F238E27FC236}">
                <a16:creationId xmlns:a16="http://schemas.microsoft.com/office/drawing/2014/main" id="{68762AE9-3189-4CE0-9AFF-FE2881030E07}"/>
              </a:ext>
            </a:extLst>
          </p:cNvPr>
          <p:cNvSpPr txBox="1">
            <a:spLocks/>
          </p:cNvSpPr>
          <p:nvPr/>
        </p:nvSpPr>
        <p:spPr>
          <a:xfrm>
            <a:off x="187159" y="675629"/>
            <a:ext cx="9236524" cy="490066"/>
          </a:xfrm>
          <a:prstGeom prst="rect">
            <a:avLst/>
          </a:prstGeom>
        </p:spPr>
        <p:txBody>
          <a:bodyPr>
            <a:noAutofit/>
          </a:bodyPr>
          <a:lstStyle>
            <a:lvl1pPr algn="ctr" defTabSz="914400" rtl="0" eaLnBrk="1" latinLnBrk="0" hangingPunct="1">
              <a:spcBef>
                <a:spcPct val="0"/>
              </a:spcBef>
              <a:buNone/>
              <a:defRPr kumimoji="1" sz="2800" kern="1200">
                <a:solidFill>
                  <a:schemeClr val="tx1"/>
                </a:solidFill>
                <a:latin typeface="HGP創英角ﾎﾟｯﾌﾟ体" panose="040B0A00000000000000" pitchFamily="50" charset="-128"/>
                <a:ea typeface="HGP創英角ﾎﾟｯﾌﾟ体" panose="040B0A00000000000000" pitchFamily="50" charset="-128"/>
                <a:cs typeface="+mj-cs"/>
              </a:defRPr>
            </a:lvl1pPr>
          </a:lstStyle>
          <a:p>
            <a:pPr algn="l">
              <a:lnSpc>
                <a:spcPct val="150000"/>
              </a:lnSpc>
            </a:pPr>
            <a:r>
              <a:rPr lang="ja-JP" altLang="en-US" sz="2400" b="1" dirty="0">
                <a:cs typeface="Meiryo UI" panose="020B0604030504040204" pitchFamily="50" charset="-128"/>
              </a:rPr>
              <a:t>始まりの前には始まりがある</a:t>
            </a:r>
            <a:endParaRPr lang="en-US" altLang="ja-JP" sz="2400" b="1" dirty="0">
              <a:cs typeface="Meiryo UI" panose="020B0604030504040204" pitchFamily="50" charset="-128"/>
            </a:endParaRPr>
          </a:p>
        </p:txBody>
      </p:sp>
      <p:sp>
        <p:nvSpPr>
          <p:cNvPr id="47" name="テキスト ボックス 46">
            <a:extLst>
              <a:ext uri="{FF2B5EF4-FFF2-40B4-BE49-F238E27FC236}">
                <a16:creationId xmlns:a16="http://schemas.microsoft.com/office/drawing/2014/main" id="{E37279A7-E7D1-4F8E-8D55-7CF184AEBEDB}"/>
              </a:ext>
            </a:extLst>
          </p:cNvPr>
          <p:cNvSpPr txBox="1"/>
          <p:nvPr/>
        </p:nvSpPr>
        <p:spPr bwMode="auto">
          <a:xfrm>
            <a:off x="316050" y="2992991"/>
            <a:ext cx="4394300" cy="784830"/>
          </a:xfrm>
          <a:prstGeom prst="rect">
            <a:avLst/>
          </a:prstGeom>
          <a:noFill/>
          <a:ln>
            <a:solidFill>
              <a:srgbClr val="FF3399"/>
            </a:solidFill>
            <a:headEnd/>
            <a:tailEnd/>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spcBef>
                <a:spcPts val="6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鍛えよう課題解決力（ソリューション）</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どの位置の何をどうやって解決しますか？</a:t>
            </a:r>
          </a:p>
        </p:txBody>
      </p:sp>
      <p:cxnSp>
        <p:nvCxnSpPr>
          <p:cNvPr id="69" name="直線コネクタ 68">
            <a:extLst>
              <a:ext uri="{FF2B5EF4-FFF2-40B4-BE49-F238E27FC236}">
                <a16:creationId xmlns:a16="http://schemas.microsoft.com/office/drawing/2014/main" id="{9154ECC2-0785-439C-A310-0851542F9176}"/>
              </a:ext>
            </a:extLst>
          </p:cNvPr>
          <p:cNvCxnSpPr>
            <a:cxnSpLocks/>
            <a:stCxn id="71" idx="6"/>
          </p:cNvCxnSpPr>
          <p:nvPr/>
        </p:nvCxnSpPr>
        <p:spPr>
          <a:xfrm flipV="1">
            <a:off x="1910787" y="5066439"/>
            <a:ext cx="2538157" cy="481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DC569F09-9CFA-41F3-9574-AB212DE4EF34}"/>
              </a:ext>
            </a:extLst>
          </p:cNvPr>
          <p:cNvCxnSpPr/>
          <p:nvPr/>
        </p:nvCxnSpPr>
        <p:spPr>
          <a:xfrm flipV="1">
            <a:off x="-765156" y="5050024"/>
            <a:ext cx="1033481" cy="23140"/>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71" name="円/楕円 19">
            <a:extLst>
              <a:ext uri="{FF2B5EF4-FFF2-40B4-BE49-F238E27FC236}">
                <a16:creationId xmlns:a16="http://schemas.microsoft.com/office/drawing/2014/main" id="{770BA403-3ABD-499C-9180-058CFFCB56EB}"/>
              </a:ext>
            </a:extLst>
          </p:cNvPr>
          <p:cNvSpPr/>
          <p:nvPr/>
        </p:nvSpPr>
        <p:spPr>
          <a:xfrm>
            <a:off x="1115956" y="4768041"/>
            <a:ext cx="794831" cy="693125"/>
          </a:xfrm>
          <a:prstGeom prst="ellipse">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ものごと</a:t>
            </a:r>
          </a:p>
        </p:txBody>
      </p:sp>
      <p:sp>
        <p:nvSpPr>
          <p:cNvPr id="72" name="円/楕円 20">
            <a:extLst>
              <a:ext uri="{FF2B5EF4-FFF2-40B4-BE49-F238E27FC236}">
                <a16:creationId xmlns:a16="http://schemas.microsoft.com/office/drawing/2014/main" id="{F3628310-ACDE-4CE0-9724-D970D3A57948}"/>
              </a:ext>
            </a:extLst>
          </p:cNvPr>
          <p:cNvSpPr/>
          <p:nvPr/>
        </p:nvSpPr>
        <p:spPr>
          <a:xfrm>
            <a:off x="3072590" y="4768041"/>
            <a:ext cx="794831" cy="693125"/>
          </a:xfrm>
          <a:prstGeom prst="ellipse">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ものごと</a:t>
            </a:r>
          </a:p>
        </p:txBody>
      </p:sp>
      <p:sp>
        <p:nvSpPr>
          <p:cNvPr id="73" name="円/楕円 22">
            <a:extLst>
              <a:ext uri="{FF2B5EF4-FFF2-40B4-BE49-F238E27FC236}">
                <a16:creationId xmlns:a16="http://schemas.microsoft.com/office/drawing/2014/main" id="{4C308AF8-423B-49A1-910D-0B0706FD1860}"/>
              </a:ext>
            </a:extLst>
          </p:cNvPr>
          <p:cNvSpPr/>
          <p:nvPr/>
        </p:nvSpPr>
        <p:spPr>
          <a:xfrm>
            <a:off x="3695574" y="4726603"/>
            <a:ext cx="1023562" cy="693125"/>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課題</a:t>
            </a:r>
          </a:p>
        </p:txBody>
      </p:sp>
      <p:cxnSp>
        <p:nvCxnSpPr>
          <p:cNvPr id="74" name="直線矢印コネクタ 73">
            <a:extLst>
              <a:ext uri="{FF2B5EF4-FFF2-40B4-BE49-F238E27FC236}">
                <a16:creationId xmlns:a16="http://schemas.microsoft.com/office/drawing/2014/main" id="{B3E27275-6A14-4A68-867F-3A93B0550CE6}"/>
              </a:ext>
            </a:extLst>
          </p:cNvPr>
          <p:cNvCxnSpPr>
            <a:cxnSpLocks/>
            <a:endCxn id="72" idx="3"/>
          </p:cNvCxnSpPr>
          <p:nvPr/>
        </p:nvCxnSpPr>
        <p:spPr>
          <a:xfrm flipV="1">
            <a:off x="2848296" y="5359660"/>
            <a:ext cx="340694" cy="176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円/楕円 34">
            <a:extLst>
              <a:ext uri="{FF2B5EF4-FFF2-40B4-BE49-F238E27FC236}">
                <a16:creationId xmlns:a16="http://schemas.microsoft.com/office/drawing/2014/main" id="{E480E355-C87D-4330-A5F4-14599B9BDE77}"/>
              </a:ext>
            </a:extLst>
          </p:cNvPr>
          <p:cNvSpPr/>
          <p:nvPr/>
        </p:nvSpPr>
        <p:spPr>
          <a:xfrm>
            <a:off x="2114180" y="4136806"/>
            <a:ext cx="1023561" cy="636083"/>
          </a:xfrm>
          <a:prstGeom prst="ellipse">
            <a:avLst/>
          </a:prstGeom>
          <a:solidFill>
            <a:srgbClr val="FFFF00"/>
          </a:solidFill>
          <a:ln>
            <a:solidFill>
              <a:srgbClr val="FF0000"/>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課題</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原因</a:t>
            </a:r>
          </a:p>
        </p:txBody>
      </p:sp>
      <p:cxnSp>
        <p:nvCxnSpPr>
          <p:cNvPr id="76" name="直線矢印コネクタ 75">
            <a:extLst>
              <a:ext uri="{FF2B5EF4-FFF2-40B4-BE49-F238E27FC236}">
                <a16:creationId xmlns:a16="http://schemas.microsoft.com/office/drawing/2014/main" id="{49A4790C-69ED-478F-A375-9D73A7771903}"/>
              </a:ext>
            </a:extLst>
          </p:cNvPr>
          <p:cNvCxnSpPr>
            <a:cxnSpLocks/>
          </p:cNvCxnSpPr>
          <p:nvPr/>
        </p:nvCxnSpPr>
        <p:spPr>
          <a:xfrm>
            <a:off x="2978485" y="4639347"/>
            <a:ext cx="260898" cy="176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DA57E1AE-7342-43ED-805E-64B700FE1AD0}"/>
              </a:ext>
            </a:extLst>
          </p:cNvPr>
          <p:cNvCxnSpPr>
            <a:cxnSpLocks/>
            <a:stCxn id="81" idx="6"/>
            <a:endCxn id="79" idx="3"/>
          </p:cNvCxnSpPr>
          <p:nvPr/>
        </p:nvCxnSpPr>
        <p:spPr>
          <a:xfrm flipV="1">
            <a:off x="2025577" y="5765200"/>
            <a:ext cx="219052" cy="102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円/楕円 34">
            <a:extLst>
              <a:ext uri="{FF2B5EF4-FFF2-40B4-BE49-F238E27FC236}">
                <a16:creationId xmlns:a16="http://schemas.microsoft.com/office/drawing/2014/main" id="{C80F7B56-5ADF-4316-B573-BC9F7A4FB539}"/>
              </a:ext>
            </a:extLst>
          </p:cNvPr>
          <p:cNvSpPr/>
          <p:nvPr/>
        </p:nvSpPr>
        <p:spPr>
          <a:xfrm>
            <a:off x="2094732" y="5222269"/>
            <a:ext cx="1023561" cy="636083"/>
          </a:xfrm>
          <a:prstGeom prst="ellipse">
            <a:avLst/>
          </a:prstGeom>
          <a:solidFill>
            <a:srgbClr val="FFFF00"/>
          </a:solidFill>
          <a:ln>
            <a:solidFill>
              <a:srgbClr val="FF0000"/>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課題</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原因</a:t>
            </a:r>
          </a:p>
        </p:txBody>
      </p:sp>
      <p:sp>
        <p:nvSpPr>
          <p:cNvPr id="80" name="円/楕円 34">
            <a:extLst>
              <a:ext uri="{FF2B5EF4-FFF2-40B4-BE49-F238E27FC236}">
                <a16:creationId xmlns:a16="http://schemas.microsoft.com/office/drawing/2014/main" id="{8EA6A435-4420-4E2C-849E-922C8074D208}"/>
              </a:ext>
            </a:extLst>
          </p:cNvPr>
          <p:cNvSpPr/>
          <p:nvPr/>
        </p:nvSpPr>
        <p:spPr>
          <a:xfrm>
            <a:off x="286312" y="4755123"/>
            <a:ext cx="1023561" cy="636083"/>
          </a:xfrm>
          <a:prstGeom prst="ellipse">
            <a:avLst/>
          </a:prstGeom>
          <a:solidFill>
            <a:srgbClr val="FFFF00"/>
          </a:solidFill>
          <a:ln>
            <a:solidFill>
              <a:srgbClr val="FF0000"/>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課題</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原因</a:t>
            </a:r>
          </a:p>
        </p:txBody>
      </p:sp>
      <p:sp>
        <p:nvSpPr>
          <p:cNvPr id="81" name="円/楕円 34">
            <a:extLst>
              <a:ext uri="{FF2B5EF4-FFF2-40B4-BE49-F238E27FC236}">
                <a16:creationId xmlns:a16="http://schemas.microsoft.com/office/drawing/2014/main" id="{812B6EB4-D5E6-4E97-9951-5F6A09F34A8A}"/>
              </a:ext>
            </a:extLst>
          </p:cNvPr>
          <p:cNvSpPr/>
          <p:nvPr/>
        </p:nvSpPr>
        <p:spPr>
          <a:xfrm>
            <a:off x="1002016" y="5549454"/>
            <a:ext cx="1023561" cy="636083"/>
          </a:xfrm>
          <a:prstGeom prst="ellipse">
            <a:avLst/>
          </a:prstGeom>
          <a:solidFill>
            <a:srgbClr val="FFFF00"/>
          </a:solidFill>
          <a:ln>
            <a:solidFill>
              <a:srgbClr val="FF0000"/>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課題</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原因</a:t>
            </a:r>
          </a:p>
        </p:txBody>
      </p:sp>
      <p:sp>
        <p:nvSpPr>
          <p:cNvPr id="83" name="テキスト ボックス 82">
            <a:extLst>
              <a:ext uri="{FF2B5EF4-FFF2-40B4-BE49-F238E27FC236}">
                <a16:creationId xmlns:a16="http://schemas.microsoft.com/office/drawing/2014/main" id="{1E40E75B-F01C-4547-8867-E8439595E3FD}"/>
              </a:ext>
            </a:extLst>
          </p:cNvPr>
          <p:cNvSpPr txBox="1"/>
          <p:nvPr/>
        </p:nvSpPr>
        <p:spPr bwMode="auto">
          <a:xfrm>
            <a:off x="5239220" y="3004210"/>
            <a:ext cx="4394300" cy="784830"/>
          </a:xfrm>
          <a:prstGeom prst="rect">
            <a:avLst/>
          </a:prstGeom>
          <a:noFill/>
          <a:ln>
            <a:solidFill>
              <a:srgbClr val="FF3399"/>
            </a:solidFill>
            <a:headEnd/>
            <a:tailEnd/>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spcBef>
                <a:spcPts val="6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考えてみようモンテールのジレンマ</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とばくち打ちのすっきり感</a:t>
            </a:r>
          </a:p>
        </p:txBody>
      </p:sp>
      <p:pic>
        <p:nvPicPr>
          <p:cNvPr id="84" name="Picture 2" descr="ソース画像を表示">
            <a:extLst>
              <a:ext uri="{FF2B5EF4-FFF2-40B4-BE49-F238E27FC236}">
                <a16:creationId xmlns:a16="http://schemas.microsoft.com/office/drawing/2014/main" id="{42FF472F-410F-49BD-8691-6035DF18A8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2164" y="3853723"/>
            <a:ext cx="914318" cy="91431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ソース画像を表示">
            <a:extLst>
              <a:ext uri="{FF2B5EF4-FFF2-40B4-BE49-F238E27FC236}">
                <a16:creationId xmlns:a16="http://schemas.microsoft.com/office/drawing/2014/main" id="{CBC4F8BA-B37E-41AA-B759-C659BB2743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3240" y="3997959"/>
            <a:ext cx="913775" cy="91377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ソース画像を表示">
            <a:extLst>
              <a:ext uri="{FF2B5EF4-FFF2-40B4-BE49-F238E27FC236}">
                <a16:creationId xmlns:a16="http://schemas.microsoft.com/office/drawing/2014/main" id="{2AEC00C0-2913-4AFA-84AB-C141BC8AEC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0668" y="3923552"/>
            <a:ext cx="886632" cy="88663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ソース画像を表示">
            <a:extLst>
              <a:ext uri="{FF2B5EF4-FFF2-40B4-BE49-F238E27FC236}">
                <a16:creationId xmlns:a16="http://schemas.microsoft.com/office/drawing/2014/main" id="{84AA36FE-8070-4961-A289-CF1F8C1E286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9998" y="5338796"/>
            <a:ext cx="665452" cy="936639"/>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ソース画像を表示">
            <a:extLst>
              <a:ext uri="{FF2B5EF4-FFF2-40B4-BE49-F238E27FC236}">
                <a16:creationId xmlns:a16="http://schemas.microsoft.com/office/drawing/2014/main" id="{5DC9BD8A-7432-404A-9A52-2EAD19EFA2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03984" y="5245732"/>
            <a:ext cx="665452" cy="936639"/>
          </a:xfrm>
          <a:prstGeom prst="rect">
            <a:avLst/>
          </a:prstGeom>
          <a:noFill/>
          <a:extLst>
            <a:ext uri="{909E8E84-426E-40DD-AFC4-6F175D3DCCD1}">
              <a14:hiddenFill xmlns:a14="http://schemas.microsoft.com/office/drawing/2010/main">
                <a:solidFill>
                  <a:srgbClr val="FFFFFF"/>
                </a:solidFill>
              </a14:hiddenFill>
            </a:ext>
          </a:extLst>
        </p:spPr>
      </p:pic>
      <p:cxnSp>
        <p:nvCxnSpPr>
          <p:cNvPr id="90" name="直線コネクタ 89">
            <a:extLst>
              <a:ext uri="{FF2B5EF4-FFF2-40B4-BE49-F238E27FC236}">
                <a16:creationId xmlns:a16="http://schemas.microsoft.com/office/drawing/2014/main" id="{E0EBA44D-A382-4B2C-B3CC-69FF6BBFE80B}"/>
              </a:ext>
            </a:extLst>
          </p:cNvPr>
          <p:cNvCxnSpPr>
            <a:cxnSpLocks/>
          </p:cNvCxnSpPr>
          <p:nvPr/>
        </p:nvCxnSpPr>
        <p:spPr>
          <a:xfrm flipV="1">
            <a:off x="5713566" y="1809985"/>
            <a:ext cx="3710117" cy="53534"/>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pic>
        <p:nvPicPr>
          <p:cNvPr id="91" name="図 90">
            <a:extLst>
              <a:ext uri="{FF2B5EF4-FFF2-40B4-BE49-F238E27FC236}">
                <a16:creationId xmlns:a16="http://schemas.microsoft.com/office/drawing/2014/main" id="{76675785-BB4C-47D7-97C8-0EE9C7A05B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5560" y="5529726"/>
            <a:ext cx="1235377" cy="1235377"/>
          </a:xfrm>
          <a:prstGeom prst="rect">
            <a:avLst/>
          </a:prstGeom>
        </p:spPr>
      </p:pic>
    </p:spTree>
    <p:extLst>
      <p:ext uri="{BB962C8B-B14F-4D97-AF65-F5344CB8AC3E}">
        <p14:creationId xmlns:p14="http://schemas.microsoft.com/office/powerpoint/2010/main" val="2161017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498" y="116632"/>
            <a:ext cx="9049005" cy="490066"/>
          </a:xfrm>
          <a:prstGeom prst="rect">
            <a:avLst/>
          </a:prstGeom>
        </p:spPr>
        <p:txBody>
          <a:bodyPr>
            <a:noAutofit/>
          </a:bodyPr>
          <a:lstStyle/>
          <a:p>
            <a:r>
              <a:rPr lang="ja-JP" altLang="en-US" b="1" dirty="0">
                <a:cs typeface="Meiryo UI" panose="020B0604030504040204" pitchFamily="50" charset="-128"/>
              </a:rPr>
              <a:t>発想原点１：関連性を考える</a:t>
            </a:r>
            <a:endParaRPr kumimoji="1" lang="ja-JP" altLang="en-US" b="1" dirty="0">
              <a:cs typeface="Meiryo UI" panose="020B0604030504040204" pitchFamily="50" charset="-128"/>
            </a:endParaRPr>
          </a:p>
        </p:txBody>
      </p:sp>
      <p:sp>
        <p:nvSpPr>
          <p:cNvPr id="32" name="コンテンツ プレースホルダ 2"/>
          <p:cNvSpPr txBox="1">
            <a:spLocks/>
          </p:cNvSpPr>
          <p:nvPr/>
        </p:nvSpPr>
        <p:spPr bwMode="auto">
          <a:xfrm>
            <a:off x="368491" y="833304"/>
            <a:ext cx="9049005" cy="867504"/>
          </a:xfrm>
          <a:prstGeom prst="rect">
            <a:avLst/>
          </a:prstGeom>
          <a:solidFill>
            <a:schemeClr val="bg1"/>
          </a:solidFill>
          <a:ln w="28575">
            <a:solidFill>
              <a:srgbClr val="FF0000"/>
            </a:solidFill>
            <a:miter lim="800000"/>
            <a:headEnd/>
            <a:tailEnd/>
          </a:ln>
        </p:spPr>
        <p:txBody>
          <a:bodyPr lIns="36000" tIns="36000" rIns="36000" bIns="36000" anchor="ctr"/>
          <a:lstStyle/>
          <a:p>
            <a:pPr algn="ctr">
              <a:defRPr/>
            </a:pP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気づきで発想力</a:t>
            </a: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UP</a:t>
            </a:r>
          </a:p>
        </p:txBody>
      </p:sp>
      <p:sp>
        <p:nvSpPr>
          <p:cNvPr id="10" name="テキスト ボックス 9"/>
          <p:cNvSpPr txBox="1"/>
          <p:nvPr/>
        </p:nvSpPr>
        <p:spPr>
          <a:xfrm>
            <a:off x="636071" y="4905164"/>
            <a:ext cx="8853433"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cs typeface="Meiryo UI" panose="020B0604030504040204" pitchFamily="50" charset="-128"/>
              </a:rPr>
              <a:t>物事を関連付けて</a:t>
            </a:r>
            <a:endParaRPr kumimoji="1" lang="en-US" altLang="ja-JP" sz="4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800" b="1" dirty="0">
                <a:latin typeface="Meiryo UI" panose="020B0604030504040204" pitchFamily="50" charset="-128"/>
                <a:ea typeface="Meiryo UI" panose="020B0604030504040204" pitchFamily="50" charset="-128"/>
                <a:cs typeface="Meiryo UI" panose="020B0604030504040204" pitchFamily="50" charset="-128"/>
              </a:rPr>
              <a:t>ストーリーを作ろう</a:t>
            </a:r>
            <a:endParaRPr kumimoji="1" lang="en-US" altLang="ja-JP" sz="4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208584" y="4797152"/>
            <a:ext cx="7644849" cy="17856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下矢印 7"/>
          <p:cNvSpPr/>
          <p:nvPr/>
        </p:nvSpPr>
        <p:spPr>
          <a:xfrm>
            <a:off x="4328931" y="3356992"/>
            <a:ext cx="1248139" cy="18002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コンテンツ プレースホルダ 2"/>
          <p:cNvSpPr txBox="1">
            <a:spLocks/>
          </p:cNvSpPr>
          <p:nvPr/>
        </p:nvSpPr>
        <p:spPr bwMode="auto">
          <a:xfrm>
            <a:off x="428497" y="1997224"/>
            <a:ext cx="8268919" cy="999728"/>
          </a:xfrm>
          <a:prstGeom prst="rect">
            <a:avLst/>
          </a:prstGeom>
          <a:noFill/>
          <a:ln w="28575">
            <a:noFill/>
            <a:miter lim="800000"/>
            <a:headEnd/>
            <a:tailEnd/>
          </a:ln>
        </p:spPr>
        <p:txBody>
          <a:bodyPr lIns="36000" tIns="36000" rIns="36000" bIns="36000" anchor="ctr"/>
          <a:lstStyle/>
          <a:p>
            <a:pPr algn="ctr">
              <a:defRPr/>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組合せや関連性を考えることで、出来事の本質がわかり</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新しい発想ができるようになる。</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6149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0489" y="116632"/>
            <a:ext cx="9049005" cy="490066"/>
          </a:xfrm>
          <a:prstGeom prst="rect">
            <a:avLst/>
          </a:prstGeom>
        </p:spPr>
        <p:txBody>
          <a:bodyPr>
            <a:noAutofit/>
          </a:bodyPr>
          <a:lstStyle/>
          <a:p>
            <a:pPr algn="ctr"/>
            <a:r>
              <a:rPr kumimoji="1" lang="ja-JP" altLang="en-US" b="1" dirty="0">
                <a:cs typeface="Meiryo UI" panose="020B0604030504040204" pitchFamily="50" charset="-128"/>
              </a:rPr>
              <a:t>発想原点２：多面的に機能を考える</a:t>
            </a:r>
          </a:p>
        </p:txBody>
      </p:sp>
      <p:sp>
        <p:nvSpPr>
          <p:cNvPr id="5" name="コンテンツ プレースホルダ 2"/>
          <p:cNvSpPr txBox="1">
            <a:spLocks/>
          </p:cNvSpPr>
          <p:nvPr/>
        </p:nvSpPr>
        <p:spPr bwMode="auto">
          <a:xfrm>
            <a:off x="428498" y="908720"/>
            <a:ext cx="9049005" cy="648072"/>
          </a:xfrm>
          <a:prstGeom prst="rect">
            <a:avLst/>
          </a:prstGeom>
          <a:solidFill>
            <a:schemeClr val="bg1"/>
          </a:solidFill>
          <a:ln w="28575">
            <a:solidFill>
              <a:srgbClr val="92D050"/>
            </a:solidFill>
            <a:miter lim="800000"/>
            <a:headEnd/>
            <a:tailEnd/>
          </a:ln>
        </p:spPr>
        <p:txBody>
          <a:bodyPr lIns="36000" tIns="36000" rIns="36000" bIns="36000" anchor="ctr"/>
          <a:lstStyle/>
          <a:p>
            <a:pPr algn="ctr">
              <a:defRPr/>
            </a:pP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観察で発見力を</a:t>
            </a: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UP</a:t>
            </a:r>
          </a:p>
        </p:txBody>
      </p:sp>
      <p:sp>
        <p:nvSpPr>
          <p:cNvPr id="6" name="コンテンツ プレースホルダ 2"/>
          <p:cNvSpPr txBox="1">
            <a:spLocks/>
          </p:cNvSpPr>
          <p:nvPr/>
        </p:nvSpPr>
        <p:spPr bwMode="auto">
          <a:xfrm>
            <a:off x="428497" y="1772816"/>
            <a:ext cx="8268919" cy="999728"/>
          </a:xfrm>
          <a:prstGeom prst="rect">
            <a:avLst/>
          </a:prstGeom>
          <a:noFill/>
          <a:ln w="28575">
            <a:noFill/>
            <a:miter lim="800000"/>
            <a:headEnd/>
            <a:tailEnd/>
          </a:ln>
        </p:spPr>
        <p:txBody>
          <a:bodyPr lIns="36000" tIns="36000" rIns="36000" bIns="36000" anchor="ctr"/>
          <a:lstStyle/>
          <a:p>
            <a:pPr algn="ctr">
              <a:defRPr/>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ものを観察することで、新たな能力が発見できる。</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ものや人物を紙に描くと、新鮮な驚きがある。</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下矢印 3"/>
          <p:cNvSpPr/>
          <p:nvPr/>
        </p:nvSpPr>
        <p:spPr>
          <a:xfrm>
            <a:off x="4328931" y="3176972"/>
            <a:ext cx="1248139" cy="18002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51829" y="3846394"/>
            <a:ext cx="8853433" cy="1569660"/>
          </a:xfrm>
          <a:prstGeom prst="rect">
            <a:avLst/>
          </a:prstGeom>
          <a:noFill/>
        </p:spPr>
        <p:txBody>
          <a:bodyPr wrap="square" rtlCol="0">
            <a:spAutoFit/>
          </a:bodyPr>
          <a:lstStyle/>
          <a:p>
            <a:pPr algn="ctr"/>
            <a:r>
              <a:rPr lang="ja-JP" altLang="en-US" sz="4800" b="1" dirty="0">
                <a:latin typeface="Meiryo UI" panose="020B0604030504040204" pitchFamily="50" charset="-128"/>
                <a:ea typeface="Meiryo UI" panose="020B0604030504040204" pitchFamily="50" charset="-128"/>
                <a:cs typeface="Meiryo UI" panose="020B0604030504040204" pitchFamily="50" charset="-128"/>
              </a:rPr>
              <a:t>ものの機能や才能を</a:t>
            </a:r>
            <a:endParaRPr lang="en-US" altLang="ja-JP" sz="4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800" b="1" dirty="0">
                <a:latin typeface="Meiryo UI" panose="020B0604030504040204" pitchFamily="50" charset="-128"/>
                <a:ea typeface="Meiryo UI" panose="020B0604030504040204" pitchFamily="50" charset="-128"/>
                <a:cs typeface="Meiryo UI" panose="020B0604030504040204" pitchFamily="50" charset="-128"/>
              </a:rPr>
              <a:t>見つけよう</a:t>
            </a:r>
            <a:endParaRPr lang="en-US" altLang="ja-JP" sz="4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275898" y="3717032"/>
            <a:ext cx="7644849" cy="17856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8111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図 108">
            <a:extLst>
              <a:ext uri="{FF2B5EF4-FFF2-40B4-BE49-F238E27FC236}">
                <a16:creationId xmlns:a16="http://schemas.microsoft.com/office/drawing/2014/main" id="{9F3FED5B-6DB8-47D6-A4BE-5D4A5B694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0574" y="1880827"/>
            <a:ext cx="3443662" cy="2445000"/>
          </a:xfrm>
          <a:prstGeom prst="rect">
            <a:avLst/>
          </a:prstGeom>
          <a:effectLst>
            <a:softEdge rad="635000"/>
          </a:effectLst>
        </p:spPr>
      </p:pic>
      <p:sp>
        <p:nvSpPr>
          <p:cNvPr id="4" name="タイトル 3"/>
          <p:cNvSpPr>
            <a:spLocks noGrp="1"/>
          </p:cNvSpPr>
          <p:nvPr>
            <p:ph type="title"/>
          </p:nvPr>
        </p:nvSpPr>
        <p:spPr>
          <a:xfrm>
            <a:off x="67575" y="116632"/>
            <a:ext cx="9188345" cy="490066"/>
          </a:xfrm>
        </p:spPr>
        <p:txBody>
          <a:bodyPr>
            <a:noAutofit/>
          </a:bodyPr>
          <a:lstStyle/>
          <a:p>
            <a:r>
              <a:rPr lang="ja-JP" altLang="en-US" dirty="0"/>
              <a:t>気づきを集めてビジネスアイデアに</a:t>
            </a:r>
            <a:endParaRPr lang="en-US" altLang="ja-JP" b="1" dirty="0">
              <a:cs typeface="Meiryo UI" panose="020B0604030504040204" pitchFamily="50" charset="-128"/>
            </a:endParaRPr>
          </a:p>
        </p:txBody>
      </p:sp>
      <p:sp>
        <p:nvSpPr>
          <p:cNvPr id="66" name="円/楕円 33">
            <a:extLst>
              <a:ext uri="{FF2B5EF4-FFF2-40B4-BE49-F238E27FC236}">
                <a16:creationId xmlns:a16="http://schemas.microsoft.com/office/drawing/2014/main" id="{FB92BD55-163D-4F9F-ADFA-FD76EBCA9208}"/>
              </a:ext>
            </a:extLst>
          </p:cNvPr>
          <p:cNvSpPr/>
          <p:nvPr/>
        </p:nvSpPr>
        <p:spPr>
          <a:xfrm>
            <a:off x="4864016" y="811009"/>
            <a:ext cx="2478460" cy="2329959"/>
          </a:xfrm>
          <a:prstGeom prst="ellipse">
            <a:avLst/>
          </a:prstGeom>
          <a:noFill/>
          <a:ln>
            <a:solidFill>
              <a:srgbClr val="FF0000"/>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1" name="図 70">
            <a:extLst>
              <a:ext uri="{FF2B5EF4-FFF2-40B4-BE49-F238E27FC236}">
                <a16:creationId xmlns:a16="http://schemas.microsoft.com/office/drawing/2014/main" id="{24E1BBCA-101C-4C05-97F2-960D6E829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212" y="1131660"/>
            <a:ext cx="2310324" cy="1969137"/>
          </a:xfrm>
          <a:prstGeom prst="rect">
            <a:avLst/>
          </a:prstGeom>
          <a:effectLst>
            <a:softEdge rad="63500"/>
          </a:effectLst>
        </p:spPr>
      </p:pic>
      <p:sp>
        <p:nvSpPr>
          <p:cNvPr id="72" name="円/楕円 33">
            <a:extLst>
              <a:ext uri="{FF2B5EF4-FFF2-40B4-BE49-F238E27FC236}">
                <a16:creationId xmlns:a16="http://schemas.microsoft.com/office/drawing/2014/main" id="{0EB34998-36B7-4CE9-A178-A7DDDF4F60D7}"/>
              </a:ext>
            </a:extLst>
          </p:cNvPr>
          <p:cNvSpPr/>
          <p:nvPr/>
        </p:nvSpPr>
        <p:spPr>
          <a:xfrm>
            <a:off x="7246952" y="640988"/>
            <a:ext cx="2490937" cy="519445"/>
          </a:xfrm>
          <a:prstGeom prst="ellipse">
            <a:avLst/>
          </a:prstGeom>
          <a:solidFill>
            <a:srgbClr val="FFC000"/>
          </a:solidFill>
          <a:ln>
            <a:solidFill>
              <a:srgbClr val="FFCCF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融合調和した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アイデア作成</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円/楕円 33">
            <a:extLst>
              <a:ext uri="{FF2B5EF4-FFF2-40B4-BE49-F238E27FC236}">
                <a16:creationId xmlns:a16="http://schemas.microsoft.com/office/drawing/2014/main" id="{79264B98-8BDA-4C5A-8986-E01C5034AF3E}"/>
              </a:ext>
            </a:extLst>
          </p:cNvPr>
          <p:cNvSpPr/>
          <p:nvPr/>
        </p:nvSpPr>
        <p:spPr>
          <a:xfrm>
            <a:off x="5486760" y="2043427"/>
            <a:ext cx="1157092" cy="1019084"/>
          </a:xfrm>
          <a:prstGeom prst="ellipse">
            <a:avLst/>
          </a:prstGeom>
          <a:solidFill>
            <a:srgbClr val="92D050"/>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アイデア</a:t>
            </a:r>
          </a:p>
        </p:txBody>
      </p:sp>
      <p:sp>
        <p:nvSpPr>
          <p:cNvPr id="2" name="矢印: 上下 1">
            <a:extLst>
              <a:ext uri="{FF2B5EF4-FFF2-40B4-BE49-F238E27FC236}">
                <a16:creationId xmlns:a16="http://schemas.microsoft.com/office/drawing/2014/main" id="{9C047FDA-0315-455B-BECB-5F4E99ED1A64}"/>
              </a:ext>
            </a:extLst>
          </p:cNvPr>
          <p:cNvSpPr/>
          <p:nvPr/>
        </p:nvSpPr>
        <p:spPr>
          <a:xfrm rot="16200000">
            <a:off x="7215184" y="1784368"/>
            <a:ext cx="504056" cy="612068"/>
          </a:xfrm>
          <a:prstGeom prst="up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050" name="Picture 2" descr="戦う イメージ に対する画像結果">
            <a:extLst>
              <a:ext uri="{FF2B5EF4-FFF2-40B4-BE49-F238E27FC236}">
                <a16:creationId xmlns:a16="http://schemas.microsoft.com/office/drawing/2014/main" id="{1C0C6272-3FE8-4E3E-98CC-A771011178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0168" y="776719"/>
            <a:ext cx="664197" cy="664197"/>
          </a:xfrm>
          <a:prstGeom prst="rect">
            <a:avLst/>
          </a:prstGeom>
          <a:noFill/>
          <a:extLst>
            <a:ext uri="{909E8E84-426E-40DD-AFC4-6F175D3DCCD1}">
              <a14:hiddenFill xmlns:a14="http://schemas.microsoft.com/office/drawing/2010/main">
                <a:solidFill>
                  <a:srgbClr val="FFFFFF"/>
                </a:solidFill>
              </a14:hiddenFill>
            </a:ext>
          </a:extLst>
        </p:spPr>
      </p:pic>
      <p:sp>
        <p:nvSpPr>
          <p:cNvPr id="5" name="円/楕円 33">
            <a:extLst>
              <a:ext uri="{FF2B5EF4-FFF2-40B4-BE49-F238E27FC236}">
                <a16:creationId xmlns:a16="http://schemas.microsoft.com/office/drawing/2014/main" id="{021736ED-65E7-493D-8E5E-6BDBDA87024A}"/>
              </a:ext>
            </a:extLst>
          </p:cNvPr>
          <p:cNvSpPr/>
          <p:nvPr/>
        </p:nvSpPr>
        <p:spPr>
          <a:xfrm>
            <a:off x="4921557" y="1208392"/>
            <a:ext cx="1157092" cy="1019084"/>
          </a:xfrm>
          <a:prstGeom prst="ellipse">
            <a:avLst/>
          </a:prstGeom>
          <a:solidFill>
            <a:srgbClr val="92D050"/>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アイデア</a:t>
            </a:r>
          </a:p>
        </p:txBody>
      </p:sp>
      <p:sp>
        <p:nvSpPr>
          <p:cNvPr id="7" name="円/楕円 33">
            <a:extLst>
              <a:ext uri="{FF2B5EF4-FFF2-40B4-BE49-F238E27FC236}">
                <a16:creationId xmlns:a16="http://schemas.microsoft.com/office/drawing/2014/main" id="{320E63FD-4DC7-4874-B1C7-D8532C1958FE}"/>
              </a:ext>
            </a:extLst>
          </p:cNvPr>
          <p:cNvSpPr/>
          <p:nvPr/>
        </p:nvSpPr>
        <p:spPr>
          <a:xfrm>
            <a:off x="6081165" y="1226306"/>
            <a:ext cx="1157092" cy="1019084"/>
          </a:xfrm>
          <a:prstGeom prst="ellipse">
            <a:avLst/>
          </a:prstGeom>
          <a:solidFill>
            <a:srgbClr val="92D050"/>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アイデア</a:t>
            </a:r>
          </a:p>
        </p:txBody>
      </p:sp>
      <p:sp>
        <p:nvSpPr>
          <p:cNvPr id="10" name="円/楕円 33">
            <a:extLst>
              <a:ext uri="{FF2B5EF4-FFF2-40B4-BE49-F238E27FC236}">
                <a16:creationId xmlns:a16="http://schemas.microsoft.com/office/drawing/2014/main" id="{0294BE99-00A1-4C56-AD0A-7EA2CD0FC852}"/>
              </a:ext>
            </a:extLst>
          </p:cNvPr>
          <p:cNvSpPr/>
          <p:nvPr/>
        </p:nvSpPr>
        <p:spPr>
          <a:xfrm>
            <a:off x="2101854" y="1049613"/>
            <a:ext cx="2413931" cy="2285303"/>
          </a:xfrm>
          <a:prstGeom prst="ellipse">
            <a:avLst/>
          </a:prstGeom>
          <a:noFill/>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33">
            <a:extLst>
              <a:ext uri="{FF2B5EF4-FFF2-40B4-BE49-F238E27FC236}">
                <a16:creationId xmlns:a16="http://schemas.microsoft.com/office/drawing/2014/main" id="{DF74AF94-49A2-4EFB-9C01-6A3BEC69A7C6}"/>
              </a:ext>
            </a:extLst>
          </p:cNvPr>
          <p:cNvSpPr/>
          <p:nvPr/>
        </p:nvSpPr>
        <p:spPr>
          <a:xfrm>
            <a:off x="2567639" y="1678732"/>
            <a:ext cx="920389" cy="432048"/>
          </a:xfrm>
          <a:prstGeom prst="ellipse">
            <a:avLst/>
          </a:prstGeom>
          <a:solidFill>
            <a:srgbClr val="FFFF00"/>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気づき</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33">
            <a:extLst>
              <a:ext uri="{FF2B5EF4-FFF2-40B4-BE49-F238E27FC236}">
                <a16:creationId xmlns:a16="http://schemas.microsoft.com/office/drawing/2014/main" id="{3AC28FBF-1162-40B5-AF02-70C93E71D999}"/>
              </a:ext>
            </a:extLst>
          </p:cNvPr>
          <p:cNvSpPr/>
          <p:nvPr/>
        </p:nvSpPr>
        <p:spPr>
          <a:xfrm>
            <a:off x="2503651" y="1177706"/>
            <a:ext cx="892870" cy="432048"/>
          </a:xfrm>
          <a:prstGeom prst="ellipse">
            <a:avLst/>
          </a:prstGeom>
          <a:solidFill>
            <a:srgbClr val="FFFF00"/>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閃き</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2" descr="クリックすると新しいウィンドウで開きます">
            <a:extLst>
              <a:ext uri="{FF2B5EF4-FFF2-40B4-BE49-F238E27FC236}">
                <a16:creationId xmlns:a16="http://schemas.microsoft.com/office/drawing/2014/main" id="{D7B9C20D-2B8F-4595-B0B4-1D376C7663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359" y="1017652"/>
            <a:ext cx="2038156" cy="20422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4" name="楕円 13">
            <a:extLst>
              <a:ext uri="{FF2B5EF4-FFF2-40B4-BE49-F238E27FC236}">
                <a16:creationId xmlns:a16="http://schemas.microsoft.com/office/drawing/2014/main" id="{CD7AACBB-0ABC-4AFE-B98A-8EB045E1820D}"/>
              </a:ext>
            </a:extLst>
          </p:cNvPr>
          <p:cNvSpPr/>
          <p:nvPr/>
        </p:nvSpPr>
        <p:spPr>
          <a:xfrm>
            <a:off x="596239" y="1294997"/>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5317DEBC-85DE-488E-8CF3-76EC39DE7FEF}"/>
              </a:ext>
            </a:extLst>
          </p:cNvPr>
          <p:cNvSpPr/>
          <p:nvPr/>
        </p:nvSpPr>
        <p:spPr>
          <a:xfrm>
            <a:off x="998664" y="1534716"/>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0257A67E-4725-41B4-BBE2-0116ACB1F167}"/>
              </a:ext>
            </a:extLst>
          </p:cNvPr>
          <p:cNvSpPr/>
          <p:nvPr/>
        </p:nvSpPr>
        <p:spPr>
          <a:xfrm>
            <a:off x="1070672" y="1246684"/>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0417AC10-4F65-49B9-9600-0EA71F610905}"/>
              </a:ext>
            </a:extLst>
          </p:cNvPr>
          <p:cNvSpPr/>
          <p:nvPr/>
        </p:nvSpPr>
        <p:spPr>
          <a:xfrm>
            <a:off x="1430712" y="1399084"/>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CA8712D0-C689-41A8-AA7B-790C903AAA89}"/>
              </a:ext>
            </a:extLst>
          </p:cNvPr>
          <p:cNvSpPr/>
          <p:nvPr/>
        </p:nvSpPr>
        <p:spPr>
          <a:xfrm>
            <a:off x="1286696" y="1678732"/>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5D3A252D-3F68-4CD4-9184-1F8F25BF1973}"/>
              </a:ext>
            </a:extLst>
          </p:cNvPr>
          <p:cNvSpPr/>
          <p:nvPr/>
        </p:nvSpPr>
        <p:spPr>
          <a:xfrm>
            <a:off x="1070672" y="1822748"/>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D142F105-4F5E-43B8-955D-F900F753CFA0}"/>
              </a:ext>
            </a:extLst>
          </p:cNvPr>
          <p:cNvSpPr/>
          <p:nvPr/>
        </p:nvSpPr>
        <p:spPr>
          <a:xfrm>
            <a:off x="1574728" y="1678732"/>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C0E532B5-5186-4194-9868-0929EE1F3511}"/>
              </a:ext>
            </a:extLst>
          </p:cNvPr>
          <p:cNvSpPr/>
          <p:nvPr/>
        </p:nvSpPr>
        <p:spPr>
          <a:xfrm>
            <a:off x="1358704" y="1966764"/>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7B274782-100C-47A2-BB9E-56B1497E8A5F}"/>
              </a:ext>
            </a:extLst>
          </p:cNvPr>
          <p:cNvSpPr/>
          <p:nvPr/>
        </p:nvSpPr>
        <p:spPr>
          <a:xfrm>
            <a:off x="1703543" y="1750740"/>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7ED7C440-B24D-49E7-8A45-497378C69E7B}"/>
              </a:ext>
            </a:extLst>
          </p:cNvPr>
          <p:cNvSpPr/>
          <p:nvPr/>
        </p:nvSpPr>
        <p:spPr>
          <a:xfrm>
            <a:off x="1487519" y="2182788"/>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1D8CCF30-B42A-4FB5-8256-D9985BD22BB1}"/>
              </a:ext>
            </a:extLst>
          </p:cNvPr>
          <p:cNvSpPr/>
          <p:nvPr/>
        </p:nvSpPr>
        <p:spPr>
          <a:xfrm>
            <a:off x="1487519" y="1318692"/>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稲妻 24">
            <a:extLst>
              <a:ext uri="{FF2B5EF4-FFF2-40B4-BE49-F238E27FC236}">
                <a16:creationId xmlns:a16="http://schemas.microsoft.com/office/drawing/2014/main" id="{CF5535AD-2A82-4EC6-89A3-141E16605ACA}"/>
              </a:ext>
            </a:extLst>
          </p:cNvPr>
          <p:cNvSpPr/>
          <p:nvPr/>
        </p:nvSpPr>
        <p:spPr>
          <a:xfrm rot="19719289">
            <a:off x="1692423" y="1228682"/>
            <a:ext cx="686914" cy="167495"/>
          </a:xfrm>
          <a:prstGeom prst="lightningBol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稲妻 25">
            <a:extLst>
              <a:ext uri="{FF2B5EF4-FFF2-40B4-BE49-F238E27FC236}">
                <a16:creationId xmlns:a16="http://schemas.microsoft.com/office/drawing/2014/main" id="{DE48EC6B-3FE0-4B33-8ABB-4E8158D2F788}"/>
              </a:ext>
            </a:extLst>
          </p:cNvPr>
          <p:cNvSpPr/>
          <p:nvPr/>
        </p:nvSpPr>
        <p:spPr>
          <a:xfrm rot="19719289">
            <a:off x="1882946" y="1649108"/>
            <a:ext cx="686914" cy="167495"/>
          </a:xfrm>
          <a:prstGeom prst="lightningBol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稲妻 26">
            <a:extLst>
              <a:ext uri="{FF2B5EF4-FFF2-40B4-BE49-F238E27FC236}">
                <a16:creationId xmlns:a16="http://schemas.microsoft.com/office/drawing/2014/main" id="{FAA10D4E-E27D-4D30-8510-991234C999CC}"/>
              </a:ext>
            </a:extLst>
          </p:cNvPr>
          <p:cNvSpPr/>
          <p:nvPr/>
        </p:nvSpPr>
        <p:spPr>
          <a:xfrm rot="21312718">
            <a:off x="1853806" y="2228341"/>
            <a:ext cx="686914" cy="167495"/>
          </a:xfrm>
          <a:prstGeom prst="lightningBol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33">
            <a:extLst>
              <a:ext uri="{FF2B5EF4-FFF2-40B4-BE49-F238E27FC236}">
                <a16:creationId xmlns:a16="http://schemas.microsoft.com/office/drawing/2014/main" id="{41D44980-A711-41B8-B3C0-481A6DD6119B}"/>
              </a:ext>
            </a:extLst>
          </p:cNvPr>
          <p:cNvSpPr/>
          <p:nvPr/>
        </p:nvSpPr>
        <p:spPr>
          <a:xfrm>
            <a:off x="3247733" y="1380092"/>
            <a:ext cx="892870" cy="432048"/>
          </a:xfrm>
          <a:prstGeom prst="ellipse">
            <a:avLst/>
          </a:prstGeom>
          <a:solidFill>
            <a:srgbClr val="FFC000"/>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固定</a:t>
            </a:r>
          </a:p>
        </p:txBody>
      </p:sp>
      <p:sp>
        <p:nvSpPr>
          <p:cNvPr id="29" name="円/楕円 33">
            <a:extLst>
              <a:ext uri="{FF2B5EF4-FFF2-40B4-BE49-F238E27FC236}">
                <a16:creationId xmlns:a16="http://schemas.microsoft.com/office/drawing/2014/main" id="{27BFAB75-98B7-4C05-B755-68440EA9038B}"/>
              </a:ext>
            </a:extLst>
          </p:cNvPr>
          <p:cNvSpPr/>
          <p:nvPr/>
        </p:nvSpPr>
        <p:spPr>
          <a:xfrm>
            <a:off x="2578479" y="2195588"/>
            <a:ext cx="920389" cy="432048"/>
          </a:xfrm>
          <a:prstGeom prst="ellipse">
            <a:avLst/>
          </a:prstGeom>
          <a:solidFill>
            <a:srgbClr val="FFFF00"/>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閃き</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円/楕円 33">
            <a:extLst>
              <a:ext uri="{FF2B5EF4-FFF2-40B4-BE49-F238E27FC236}">
                <a16:creationId xmlns:a16="http://schemas.microsoft.com/office/drawing/2014/main" id="{7EF2764F-DAC6-40FF-8BB4-EB20AA9C9C6A}"/>
              </a:ext>
            </a:extLst>
          </p:cNvPr>
          <p:cNvSpPr/>
          <p:nvPr/>
        </p:nvSpPr>
        <p:spPr>
          <a:xfrm>
            <a:off x="3342808" y="1896948"/>
            <a:ext cx="892870" cy="432048"/>
          </a:xfrm>
          <a:prstGeom prst="ellipse">
            <a:avLst/>
          </a:prstGeom>
          <a:solidFill>
            <a:srgbClr val="FFC000"/>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固定</a:t>
            </a:r>
          </a:p>
        </p:txBody>
      </p:sp>
      <p:sp>
        <p:nvSpPr>
          <p:cNvPr id="31" name="円/楕円 33">
            <a:extLst>
              <a:ext uri="{FF2B5EF4-FFF2-40B4-BE49-F238E27FC236}">
                <a16:creationId xmlns:a16="http://schemas.microsoft.com/office/drawing/2014/main" id="{40FF653C-2A87-409E-9C14-F83B74DAAB7C}"/>
              </a:ext>
            </a:extLst>
          </p:cNvPr>
          <p:cNvSpPr/>
          <p:nvPr/>
        </p:nvSpPr>
        <p:spPr>
          <a:xfrm>
            <a:off x="3427362" y="2369815"/>
            <a:ext cx="892870" cy="432048"/>
          </a:xfrm>
          <a:prstGeom prst="ellipse">
            <a:avLst/>
          </a:prstGeom>
          <a:solidFill>
            <a:srgbClr val="FFC000"/>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固定</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3">
            <a:extLst>
              <a:ext uri="{FF2B5EF4-FFF2-40B4-BE49-F238E27FC236}">
                <a16:creationId xmlns:a16="http://schemas.microsoft.com/office/drawing/2014/main" id="{8E5CE1F7-6036-4E2B-BA03-29F66F528027}"/>
              </a:ext>
            </a:extLst>
          </p:cNvPr>
          <p:cNvSpPr/>
          <p:nvPr/>
        </p:nvSpPr>
        <p:spPr>
          <a:xfrm>
            <a:off x="2490511" y="2641133"/>
            <a:ext cx="920389" cy="432048"/>
          </a:xfrm>
          <a:prstGeom prst="ellipse">
            <a:avLst/>
          </a:prstGeom>
          <a:solidFill>
            <a:srgbClr val="FFFF00"/>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気づき</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円/楕円 33">
            <a:extLst>
              <a:ext uri="{FF2B5EF4-FFF2-40B4-BE49-F238E27FC236}">
                <a16:creationId xmlns:a16="http://schemas.microsoft.com/office/drawing/2014/main" id="{57D1389D-9565-41CD-A149-4BE31E0C63ED}"/>
              </a:ext>
            </a:extLst>
          </p:cNvPr>
          <p:cNvSpPr/>
          <p:nvPr/>
        </p:nvSpPr>
        <p:spPr>
          <a:xfrm>
            <a:off x="3330678" y="2807359"/>
            <a:ext cx="892870" cy="432048"/>
          </a:xfrm>
          <a:prstGeom prst="ellipse">
            <a:avLst/>
          </a:prstGeom>
          <a:solidFill>
            <a:srgbClr val="FFC000"/>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固定</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稲妻 92">
            <a:extLst>
              <a:ext uri="{FF2B5EF4-FFF2-40B4-BE49-F238E27FC236}">
                <a16:creationId xmlns:a16="http://schemas.microsoft.com/office/drawing/2014/main" id="{C22FF6F3-15F8-4A0E-905C-295186ADE775}"/>
              </a:ext>
            </a:extLst>
          </p:cNvPr>
          <p:cNvSpPr/>
          <p:nvPr/>
        </p:nvSpPr>
        <p:spPr>
          <a:xfrm rot="21312718">
            <a:off x="1781343" y="2715221"/>
            <a:ext cx="686914" cy="167495"/>
          </a:xfrm>
          <a:prstGeom prst="lightningBol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33">
            <a:extLst>
              <a:ext uri="{FF2B5EF4-FFF2-40B4-BE49-F238E27FC236}">
                <a16:creationId xmlns:a16="http://schemas.microsoft.com/office/drawing/2014/main" id="{DB47061E-1069-4A21-97AD-F48ACFEAAD57}"/>
              </a:ext>
            </a:extLst>
          </p:cNvPr>
          <p:cNvSpPr/>
          <p:nvPr/>
        </p:nvSpPr>
        <p:spPr>
          <a:xfrm>
            <a:off x="1126802" y="620688"/>
            <a:ext cx="2600507" cy="409888"/>
          </a:xfrm>
          <a:prstGeom prst="ellipse">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気づき　閃き</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円/楕円 33">
            <a:extLst>
              <a:ext uri="{FF2B5EF4-FFF2-40B4-BE49-F238E27FC236}">
                <a16:creationId xmlns:a16="http://schemas.microsoft.com/office/drawing/2014/main" id="{4526FFC3-6DCF-41C3-A910-A72057833417}"/>
              </a:ext>
            </a:extLst>
          </p:cNvPr>
          <p:cNvSpPr/>
          <p:nvPr/>
        </p:nvSpPr>
        <p:spPr>
          <a:xfrm>
            <a:off x="-131735" y="1632793"/>
            <a:ext cx="1122115" cy="885440"/>
          </a:xfrm>
          <a:prstGeom prst="ellipse">
            <a:avLst/>
          </a:prstGeom>
          <a:solidFill>
            <a:srgbClr val="CC00FF"/>
          </a:solidFill>
          <a:ln>
            <a:solidFill>
              <a:srgbClr val="FFCCFF"/>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がある</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矢印: 右 104">
            <a:extLst>
              <a:ext uri="{FF2B5EF4-FFF2-40B4-BE49-F238E27FC236}">
                <a16:creationId xmlns:a16="http://schemas.microsoft.com/office/drawing/2014/main" id="{F96701B7-3C83-4105-9BF9-594A92D7EC04}"/>
              </a:ext>
            </a:extLst>
          </p:cNvPr>
          <p:cNvSpPr/>
          <p:nvPr/>
        </p:nvSpPr>
        <p:spPr>
          <a:xfrm rot="5400000">
            <a:off x="1919857" y="3735040"/>
            <a:ext cx="579330" cy="112557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33">
            <a:extLst>
              <a:ext uri="{FF2B5EF4-FFF2-40B4-BE49-F238E27FC236}">
                <a16:creationId xmlns:a16="http://schemas.microsoft.com/office/drawing/2014/main" id="{35BD6492-3B87-4918-953B-A78BEF88A5FB}"/>
              </a:ext>
            </a:extLst>
          </p:cNvPr>
          <p:cNvSpPr/>
          <p:nvPr/>
        </p:nvSpPr>
        <p:spPr>
          <a:xfrm>
            <a:off x="1036715" y="3259300"/>
            <a:ext cx="2211018" cy="687608"/>
          </a:xfrm>
          <a:prstGeom prst="ellipse">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気づきを固定化</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メモを取る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矢印: 右 110">
            <a:extLst>
              <a:ext uri="{FF2B5EF4-FFF2-40B4-BE49-F238E27FC236}">
                <a16:creationId xmlns:a16="http://schemas.microsoft.com/office/drawing/2014/main" id="{FD3BE8B3-639F-4573-8B67-D886DACCEABF}"/>
              </a:ext>
            </a:extLst>
          </p:cNvPr>
          <p:cNvSpPr/>
          <p:nvPr/>
        </p:nvSpPr>
        <p:spPr>
          <a:xfrm rot="18474423">
            <a:off x="4817614" y="3565878"/>
            <a:ext cx="455747" cy="1125573"/>
          </a:xfrm>
          <a:prstGeom prst="rightArrow">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3" name="図 112">
            <a:extLst>
              <a:ext uri="{FF2B5EF4-FFF2-40B4-BE49-F238E27FC236}">
                <a16:creationId xmlns:a16="http://schemas.microsoft.com/office/drawing/2014/main" id="{7C948C9A-2B2D-4EA5-91EF-184FF1338063}"/>
              </a:ext>
            </a:extLst>
          </p:cNvPr>
          <p:cNvPicPr>
            <a:picLocks noChangeAspect="1"/>
          </p:cNvPicPr>
          <p:nvPr/>
        </p:nvPicPr>
        <p:blipFill>
          <a:blip r:embed="rId7"/>
          <a:stretch>
            <a:fillRect/>
          </a:stretch>
        </p:blipFill>
        <p:spPr>
          <a:xfrm>
            <a:off x="2698381" y="4508531"/>
            <a:ext cx="4331269" cy="2260786"/>
          </a:xfrm>
          <a:prstGeom prst="rect">
            <a:avLst/>
          </a:prstGeom>
        </p:spPr>
      </p:pic>
      <p:sp>
        <p:nvSpPr>
          <p:cNvPr id="45" name="円/楕円 33">
            <a:extLst>
              <a:ext uri="{FF2B5EF4-FFF2-40B4-BE49-F238E27FC236}">
                <a16:creationId xmlns:a16="http://schemas.microsoft.com/office/drawing/2014/main" id="{ED79EDD6-173F-4743-913F-6DE7D4B4452D}"/>
              </a:ext>
            </a:extLst>
          </p:cNvPr>
          <p:cNvSpPr/>
          <p:nvPr/>
        </p:nvSpPr>
        <p:spPr>
          <a:xfrm>
            <a:off x="4921557" y="3160054"/>
            <a:ext cx="2211018" cy="756593"/>
          </a:xfrm>
          <a:prstGeom prst="ellipse">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共通点を融合し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アイデア作成</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円/楕円 33">
            <a:extLst>
              <a:ext uri="{FF2B5EF4-FFF2-40B4-BE49-F238E27FC236}">
                <a16:creationId xmlns:a16="http://schemas.microsoft.com/office/drawing/2014/main" id="{9CD72E8D-6306-414F-93C5-AAF33CF5FA35}"/>
              </a:ext>
            </a:extLst>
          </p:cNvPr>
          <p:cNvSpPr/>
          <p:nvPr/>
        </p:nvSpPr>
        <p:spPr>
          <a:xfrm>
            <a:off x="7318666" y="4128162"/>
            <a:ext cx="2211018" cy="1173046"/>
          </a:xfrm>
          <a:prstGeom prst="ellipse">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アイデア</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選択</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矢印: 右 46">
            <a:extLst>
              <a:ext uri="{FF2B5EF4-FFF2-40B4-BE49-F238E27FC236}">
                <a16:creationId xmlns:a16="http://schemas.microsoft.com/office/drawing/2014/main" id="{BFBC0A56-6F3A-450D-B803-C741F7FA8A61}"/>
              </a:ext>
            </a:extLst>
          </p:cNvPr>
          <p:cNvSpPr/>
          <p:nvPr/>
        </p:nvSpPr>
        <p:spPr>
          <a:xfrm rot="5400000">
            <a:off x="7922594" y="3093873"/>
            <a:ext cx="579330" cy="112557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25304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矢印: 下 37">
            <a:extLst>
              <a:ext uri="{FF2B5EF4-FFF2-40B4-BE49-F238E27FC236}">
                <a16:creationId xmlns:a16="http://schemas.microsoft.com/office/drawing/2014/main" id="{EBE583E7-52B9-4B3D-9302-4CB582FEA593}"/>
              </a:ext>
            </a:extLst>
          </p:cNvPr>
          <p:cNvSpPr/>
          <p:nvPr/>
        </p:nvSpPr>
        <p:spPr>
          <a:xfrm rot="10800000">
            <a:off x="6135957" y="2458983"/>
            <a:ext cx="573791" cy="366180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タイトル 3"/>
          <p:cNvSpPr>
            <a:spLocks noGrp="1"/>
          </p:cNvSpPr>
          <p:nvPr>
            <p:ph type="title"/>
          </p:nvPr>
        </p:nvSpPr>
        <p:spPr>
          <a:xfrm>
            <a:off x="358799" y="60001"/>
            <a:ext cx="8760620" cy="490066"/>
          </a:xfrm>
          <a:prstGeom prst="rect">
            <a:avLst/>
          </a:prstGeom>
        </p:spPr>
        <p:txBody>
          <a:bodyPr anchor="ctr">
            <a:noAutofit/>
          </a:bodyPr>
          <a:lstStyle/>
          <a:p>
            <a:pPr>
              <a:lnSpc>
                <a:spcPct val="150000"/>
              </a:lnSpc>
            </a:pPr>
            <a:r>
              <a:rPr lang="ja-JP" altLang="en-US" b="1" dirty="0">
                <a:cs typeface="Meiryo UI" panose="020B0604030504040204" pitchFamily="50" charset="-128"/>
              </a:rPr>
              <a:t>コンセプトに向かって進め</a:t>
            </a:r>
            <a:endParaRPr lang="en-US" altLang="ja-JP" sz="28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p:txBody>
      </p:sp>
      <p:sp>
        <p:nvSpPr>
          <p:cNvPr id="16" name="円/楕円 15"/>
          <p:cNvSpPr/>
          <p:nvPr/>
        </p:nvSpPr>
        <p:spPr>
          <a:xfrm>
            <a:off x="6688380" y="3815868"/>
            <a:ext cx="3130464" cy="676831"/>
          </a:xfrm>
          <a:prstGeom prst="ellipse">
            <a:avLst/>
          </a:prstGeom>
          <a:solidFill>
            <a:srgbClr val="FFCCFF"/>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何を提供するのか？　</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商品　サービス</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p:nvPr/>
        </p:nvSpPr>
        <p:spPr>
          <a:xfrm>
            <a:off x="3813397" y="3887491"/>
            <a:ext cx="2966877" cy="378444"/>
          </a:xfrm>
          <a:prstGeom prst="ellipse">
            <a:avLst/>
          </a:prstGeom>
          <a:solidFill>
            <a:srgbClr val="FFCCFF"/>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誰に使ってもらうのか？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タイトル 3">
            <a:extLst>
              <a:ext uri="{FF2B5EF4-FFF2-40B4-BE49-F238E27FC236}">
                <a16:creationId xmlns:a16="http://schemas.microsoft.com/office/drawing/2014/main" id="{A5FAFDA0-C7BC-4F0E-A581-F3B2C919EC0A}"/>
              </a:ext>
            </a:extLst>
          </p:cNvPr>
          <p:cNvSpPr txBox="1">
            <a:spLocks/>
          </p:cNvSpPr>
          <p:nvPr/>
        </p:nvSpPr>
        <p:spPr>
          <a:xfrm>
            <a:off x="380976" y="645144"/>
            <a:ext cx="9790092" cy="490066"/>
          </a:xfrm>
          <a:prstGeom prst="rect">
            <a:avLst/>
          </a:prstGeom>
        </p:spPr>
        <p:txBody>
          <a:bodyPr>
            <a:noAutofit/>
          </a:bodyPr>
          <a:lstStyle>
            <a:lvl1pPr algn="ctr" defTabSz="914400" rtl="0" eaLnBrk="1" latinLnBrk="0" hangingPunct="1">
              <a:spcBef>
                <a:spcPct val="0"/>
              </a:spcBef>
              <a:buNone/>
              <a:defRPr kumimoji="1" sz="2800" kern="1200">
                <a:solidFill>
                  <a:schemeClr val="tx1"/>
                </a:solidFill>
                <a:latin typeface="HGP創英角ﾎﾟｯﾌﾟ体" panose="040B0A00000000000000" pitchFamily="50" charset="-128"/>
                <a:ea typeface="HGP創英角ﾎﾟｯﾌﾟ体" panose="040B0A00000000000000" pitchFamily="50" charset="-128"/>
                <a:cs typeface="+mj-cs"/>
              </a:defRPr>
            </a:lvl1pPr>
          </a:lstStyle>
          <a:p>
            <a:pPr algn="l">
              <a:lnSpc>
                <a:spcPct val="150000"/>
              </a:lnSpc>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未来のイメージを強くするとひととものが集まるよ</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皆でコンセプトを共有するとプロセスとアクションが自動的にセット</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16">
            <a:extLst>
              <a:ext uri="{FF2B5EF4-FFF2-40B4-BE49-F238E27FC236}">
                <a16:creationId xmlns:a16="http://schemas.microsoft.com/office/drawing/2014/main" id="{7E7A906D-F7DB-4951-B138-C18AD1FC978B}"/>
              </a:ext>
            </a:extLst>
          </p:cNvPr>
          <p:cNvSpPr/>
          <p:nvPr/>
        </p:nvSpPr>
        <p:spPr>
          <a:xfrm>
            <a:off x="4920258" y="4343890"/>
            <a:ext cx="3501841" cy="576985"/>
          </a:xfrm>
          <a:prstGeom prst="ellipse">
            <a:avLst/>
          </a:prstGeom>
          <a:solidFill>
            <a:srgbClr val="FFCCFF"/>
          </a:solid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使ってもらうための方法</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売るの？　貸すの？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17">
            <a:extLst>
              <a:ext uri="{FF2B5EF4-FFF2-40B4-BE49-F238E27FC236}">
                <a16:creationId xmlns:a16="http://schemas.microsoft.com/office/drawing/2014/main" id="{9881BFBD-0A0A-406A-B954-78862D362852}"/>
              </a:ext>
            </a:extLst>
          </p:cNvPr>
          <p:cNvSpPr/>
          <p:nvPr/>
        </p:nvSpPr>
        <p:spPr>
          <a:xfrm>
            <a:off x="4394832" y="7503039"/>
            <a:ext cx="1560173"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a:t>
            </a:r>
          </a:p>
        </p:txBody>
      </p:sp>
      <p:pic>
        <p:nvPicPr>
          <p:cNvPr id="29" name="Picture 2" descr="５人家族のイラスト（ソフト）">
            <a:extLst>
              <a:ext uri="{FF2B5EF4-FFF2-40B4-BE49-F238E27FC236}">
                <a16:creationId xmlns:a16="http://schemas.microsoft.com/office/drawing/2014/main" id="{B840B82F-A256-47A2-BE1A-B61BBA7AAD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0912" y="5424876"/>
            <a:ext cx="1196811" cy="131649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s://stat.ameba.jp/user_images/20171226/15/maskedriderk/78/11/j/o0520044214098837694.jpg?caw=800">
            <a:extLst>
              <a:ext uri="{FF2B5EF4-FFF2-40B4-BE49-F238E27FC236}">
                <a16:creationId xmlns:a16="http://schemas.microsoft.com/office/drawing/2014/main" id="{890C16F9-8B3F-44EB-A797-F456B66074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9731" y="5609259"/>
            <a:ext cx="1142941" cy="9715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お店の建物のイラスト">
            <a:extLst>
              <a:ext uri="{FF2B5EF4-FFF2-40B4-BE49-F238E27FC236}">
                <a16:creationId xmlns:a16="http://schemas.microsoft.com/office/drawing/2014/main" id="{4D47121B-0060-4FB7-BDF9-3B8B5822F3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4027" y="5403464"/>
            <a:ext cx="1285915" cy="12859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接客のイラスト">
            <a:extLst>
              <a:ext uri="{FF2B5EF4-FFF2-40B4-BE49-F238E27FC236}">
                <a16:creationId xmlns:a16="http://schemas.microsoft.com/office/drawing/2014/main" id="{5F7BF8A0-2C11-4160-8388-5588A32BD8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1179" y="5484624"/>
            <a:ext cx="1269645" cy="1206162"/>
          </a:xfrm>
          <a:prstGeom prst="rect">
            <a:avLst/>
          </a:prstGeom>
          <a:noFill/>
          <a:extLst>
            <a:ext uri="{909E8E84-426E-40DD-AFC4-6F175D3DCCD1}">
              <a14:hiddenFill xmlns:a14="http://schemas.microsoft.com/office/drawing/2010/main">
                <a:solidFill>
                  <a:srgbClr val="FFFFFF"/>
                </a:solidFill>
              </a14:hiddenFill>
            </a:ext>
          </a:extLst>
        </p:spPr>
      </p:pic>
      <p:sp>
        <p:nvSpPr>
          <p:cNvPr id="22" name="フリーフォーム 5">
            <a:extLst>
              <a:ext uri="{FF2B5EF4-FFF2-40B4-BE49-F238E27FC236}">
                <a16:creationId xmlns:a16="http://schemas.microsoft.com/office/drawing/2014/main" id="{42AF31DF-2003-4ACC-B7DB-1B47DF826C42}"/>
              </a:ext>
            </a:extLst>
          </p:cNvPr>
          <p:cNvSpPr/>
          <p:nvPr/>
        </p:nvSpPr>
        <p:spPr>
          <a:xfrm>
            <a:off x="1533728" y="4983659"/>
            <a:ext cx="1235069" cy="1382985"/>
          </a:xfrm>
          <a:custGeom>
            <a:avLst/>
            <a:gdLst>
              <a:gd name="connsiteX0" fmla="*/ 2179320 w 6309360"/>
              <a:gd name="connsiteY0" fmla="*/ 1524000 h 5212080"/>
              <a:gd name="connsiteX1" fmla="*/ 1813560 w 6309360"/>
              <a:gd name="connsiteY1" fmla="*/ 1493520 h 5212080"/>
              <a:gd name="connsiteX2" fmla="*/ 1752600 w 6309360"/>
              <a:gd name="connsiteY2" fmla="*/ 1463040 h 5212080"/>
              <a:gd name="connsiteX3" fmla="*/ 1645920 w 6309360"/>
              <a:gd name="connsiteY3" fmla="*/ 1432560 h 5212080"/>
              <a:gd name="connsiteX4" fmla="*/ 655320 w 6309360"/>
              <a:gd name="connsiteY4" fmla="*/ 1447800 h 5212080"/>
              <a:gd name="connsiteX5" fmla="*/ 518160 w 6309360"/>
              <a:gd name="connsiteY5" fmla="*/ 1478280 h 5212080"/>
              <a:gd name="connsiteX6" fmla="*/ 365760 w 6309360"/>
              <a:gd name="connsiteY6" fmla="*/ 1493520 h 5212080"/>
              <a:gd name="connsiteX7" fmla="*/ 198120 w 6309360"/>
              <a:gd name="connsiteY7" fmla="*/ 1524000 h 5212080"/>
              <a:gd name="connsiteX8" fmla="*/ 91440 w 6309360"/>
              <a:gd name="connsiteY8" fmla="*/ 1539240 h 5212080"/>
              <a:gd name="connsiteX9" fmla="*/ 30480 w 6309360"/>
              <a:gd name="connsiteY9" fmla="*/ 1630680 h 5212080"/>
              <a:gd name="connsiteX10" fmla="*/ 0 w 6309360"/>
              <a:gd name="connsiteY10" fmla="*/ 1737360 h 5212080"/>
              <a:gd name="connsiteX11" fmla="*/ 289560 w 6309360"/>
              <a:gd name="connsiteY11" fmla="*/ 1767840 h 5212080"/>
              <a:gd name="connsiteX12" fmla="*/ 807720 w 6309360"/>
              <a:gd name="connsiteY12" fmla="*/ 1783080 h 5212080"/>
              <a:gd name="connsiteX13" fmla="*/ 899160 w 6309360"/>
              <a:gd name="connsiteY13" fmla="*/ 1798320 h 5212080"/>
              <a:gd name="connsiteX14" fmla="*/ 1234440 w 6309360"/>
              <a:gd name="connsiteY14" fmla="*/ 1828800 h 5212080"/>
              <a:gd name="connsiteX15" fmla="*/ 1386840 w 6309360"/>
              <a:gd name="connsiteY15" fmla="*/ 1844040 h 5212080"/>
              <a:gd name="connsiteX16" fmla="*/ 1463040 w 6309360"/>
              <a:gd name="connsiteY16" fmla="*/ 1859280 h 5212080"/>
              <a:gd name="connsiteX17" fmla="*/ 1554480 w 6309360"/>
              <a:gd name="connsiteY17" fmla="*/ 1889760 h 5212080"/>
              <a:gd name="connsiteX18" fmla="*/ 1828800 w 6309360"/>
              <a:gd name="connsiteY18" fmla="*/ 1905000 h 5212080"/>
              <a:gd name="connsiteX19" fmla="*/ 1889760 w 6309360"/>
              <a:gd name="connsiteY19" fmla="*/ 1920240 h 5212080"/>
              <a:gd name="connsiteX20" fmla="*/ 1935480 w 6309360"/>
              <a:gd name="connsiteY20" fmla="*/ 1950720 h 5212080"/>
              <a:gd name="connsiteX21" fmla="*/ 2042160 w 6309360"/>
              <a:gd name="connsiteY21" fmla="*/ 2026920 h 5212080"/>
              <a:gd name="connsiteX22" fmla="*/ 2057400 w 6309360"/>
              <a:gd name="connsiteY22" fmla="*/ 2072640 h 5212080"/>
              <a:gd name="connsiteX23" fmla="*/ 2148840 w 6309360"/>
              <a:gd name="connsiteY23" fmla="*/ 2133600 h 5212080"/>
              <a:gd name="connsiteX24" fmla="*/ 2164080 w 6309360"/>
              <a:gd name="connsiteY24" fmla="*/ 2179320 h 5212080"/>
              <a:gd name="connsiteX25" fmla="*/ 2225040 w 6309360"/>
              <a:gd name="connsiteY25" fmla="*/ 2209800 h 5212080"/>
              <a:gd name="connsiteX26" fmla="*/ 2209800 w 6309360"/>
              <a:gd name="connsiteY26" fmla="*/ 2545080 h 5212080"/>
              <a:gd name="connsiteX27" fmla="*/ 2194560 w 6309360"/>
              <a:gd name="connsiteY27" fmla="*/ 2788920 h 5212080"/>
              <a:gd name="connsiteX28" fmla="*/ 2164080 w 6309360"/>
              <a:gd name="connsiteY28" fmla="*/ 2956560 h 5212080"/>
              <a:gd name="connsiteX29" fmla="*/ 2148840 w 6309360"/>
              <a:gd name="connsiteY29" fmla="*/ 3002280 h 5212080"/>
              <a:gd name="connsiteX30" fmla="*/ 2103120 w 6309360"/>
              <a:gd name="connsiteY30" fmla="*/ 3108960 h 5212080"/>
              <a:gd name="connsiteX31" fmla="*/ 2057400 w 6309360"/>
              <a:gd name="connsiteY31" fmla="*/ 3322320 h 5212080"/>
              <a:gd name="connsiteX32" fmla="*/ 1996440 w 6309360"/>
              <a:gd name="connsiteY32" fmla="*/ 3657600 h 5212080"/>
              <a:gd name="connsiteX33" fmla="*/ 1905000 w 6309360"/>
              <a:gd name="connsiteY33" fmla="*/ 3810000 h 5212080"/>
              <a:gd name="connsiteX34" fmla="*/ 1874520 w 6309360"/>
              <a:gd name="connsiteY34" fmla="*/ 3870960 h 5212080"/>
              <a:gd name="connsiteX35" fmla="*/ 1828800 w 6309360"/>
              <a:gd name="connsiteY35" fmla="*/ 3886200 h 5212080"/>
              <a:gd name="connsiteX36" fmla="*/ 1767840 w 6309360"/>
              <a:gd name="connsiteY36" fmla="*/ 3962400 h 5212080"/>
              <a:gd name="connsiteX37" fmla="*/ 1645920 w 6309360"/>
              <a:gd name="connsiteY37" fmla="*/ 4099560 h 5212080"/>
              <a:gd name="connsiteX38" fmla="*/ 1600200 w 6309360"/>
              <a:gd name="connsiteY38" fmla="*/ 4297680 h 5212080"/>
              <a:gd name="connsiteX39" fmla="*/ 1569720 w 6309360"/>
              <a:gd name="connsiteY39" fmla="*/ 4389120 h 5212080"/>
              <a:gd name="connsiteX40" fmla="*/ 1539240 w 6309360"/>
              <a:gd name="connsiteY40" fmla="*/ 4541520 h 5212080"/>
              <a:gd name="connsiteX41" fmla="*/ 1524000 w 6309360"/>
              <a:gd name="connsiteY41" fmla="*/ 4617720 h 5212080"/>
              <a:gd name="connsiteX42" fmla="*/ 1493520 w 6309360"/>
              <a:gd name="connsiteY42" fmla="*/ 4693920 h 5212080"/>
              <a:gd name="connsiteX43" fmla="*/ 1524000 w 6309360"/>
              <a:gd name="connsiteY43" fmla="*/ 4983480 h 5212080"/>
              <a:gd name="connsiteX44" fmla="*/ 1676400 w 6309360"/>
              <a:gd name="connsiteY44" fmla="*/ 4968240 h 5212080"/>
              <a:gd name="connsiteX45" fmla="*/ 1691640 w 6309360"/>
              <a:gd name="connsiteY45" fmla="*/ 4922520 h 5212080"/>
              <a:gd name="connsiteX46" fmla="*/ 1722120 w 6309360"/>
              <a:gd name="connsiteY46" fmla="*/ 4876800 h 5212080"/>
              <a:gd name="connsiteX47" fmla="*/ 1737360 w 6309360"/>
              <a:gd name="connsiteY47" fmla="*/ 4831080 h 5212080"/>
              <a:gd name="connsiteX48" fmla="*/ 1783080 w 6309360"/>
              <a:gd name="connsiteY48" fmla="*/ 4800600 h 5212080"/>
              <a:gd name="connsiteX49" fmla="*/ 1844040 w 6309360"/>
              <a:gd name="connsiteY49" fmla="*/ 4739640 h 5212080"/>
              <a:gd name="connsiteX50" fmla="*/ 1889760 w 6309360"/>
              <a:gd name="connsiteY50" fmla="*/ 4663440 h 5212080"/>
              <a:gd name="connsiteX51" fmla="*/ 2087880 w 6309360"/>
              <a:gd name="connsiteY51" fmla="*/ 4419600 h 5212080"/>
              <a:gd name="connsiteX52" fmla="*/ 2133600 w 6309360"/>
              <a:gd name="connsiteY52" fmla="*/ 4373880 h 5212080"/>
              <a:gd name="connsiteX53" fmla="*/ 2225040 w 6309360"/>
              <a:gd name="connsiteY53" fmla="*/ 4251960 h 5212080"/>
              <a:gd name="connsiteX54" fmla="*/ 2301240 w 6309360"/>
              <a:gd name="connsiteY54" fmla="*/ 4114800 h 5212080"/>
              <a:gd name="connsiteX55" fmla="*/ 2331720 w 6309360"/>
              <a:gd name="connsiteY55" fmla="*/ 4023360 h 5212080"/>
              <a:gd name="connsiteX56" fmla="*/ 2377440 w 6309360"/>
              <a:gd name="connsiteY56" fmla="*/ 3810000 h 5212080"/>
              <a:gd name="connsiteX57" fmla="*/ 2407920 w 6309360"/>
              <a:gd name="connsiteY57" fmla="*/ 3672840 h 5212080"/>
              <a:gd name="connsiteX58" fmla="*/ 2423160 w 6309360"/>
              <a:gd name="connsiteY58" fmla="*/ 3611880 h 5212080"/>
              <a:gd name="connsiteX59" fmla="*/ 2484120 w 6309360"/>
              <a:gd name="connsiteY59" fmla="*/ 3596640 h 5212080"/>
              <a:gd name="connsiteX60" fmla="*/ 2560320 w 6309360"/>
              <a:gd name="connsiteY60" fmla="*/ 3566160 h 5212080"/>
              <a:gd name="connsiteX61" fmla="*/ 2651760 w 6309360"/>
              <a:gd name="connsiteY61" fmla="*/ 3505200 h 5212080"/>
              <a:gd name="connsiteX62" fmla="*/ 2682240 w 6309360"/>
              <a:gd name="connsiteY62" fmla="*/ 3444240 h 5212080"/>
              <a:gd name="connsiteX63" fmla="*/ 2712720 w 6309360"/>
              <a:gd name="connsiteY63" fmla="*/ 3398520 h 5212080"/>
              <a:gd name="connsiteX64" fmla="*/ 2727960 w 6309360"/>
              <a:gd name="connsiteY64" fmla="*/ 3352800 h 5212080"/>
              <a:gd name="connsiteX65" fmla="*/ 2788920 w 6309360"/>
              <a:gd name="connsiteY65" fmla="*/ 3322320 h 5212080"/>
              <a:gd name="connsiteX66" fmla="*/ 2910840 w 6309360"/>
              <a:gd name="connsiteY66" fmla="*/ 3352800 h 5212080"/>
              <a:gd name="connsiteX67" fmla="*/ 2971800 w 6309360"/>
              <a:gd name="connsiteY67" fmla="*/ 3398520 h 5212080"/>
              <a:gd name="connsiteX68" fmla="*/ 3048000 w 6309360"/>
              <a:gd name="connsiteY68" fmla="*/ 3444240 h 5212080"/>
              <a:gd name="connsiteX69" fmla="*/ 3124200 w 6309360"/>
              <a:gd name="connsiteY69" fmla="*/ 3459480 h 5212080"/>
              <a:gd name="connsiteX70" fmla="*/ 3169920 w 6309360"/>
              <a:gd name="connsiteY70" fmla="*/ 3505200 h 5212080"/>
              <a:gd name="connsiteX71" fmla="*/ 3215640 w 6309360"/>
              <a:gd name="connsiteY71" fmla="*/ 3535680 h 5212080"/>
              <a:gd name="connsiteX72" fmla="*/ 3246120 w 6309360"/>
              <a:gd name="connsiteY72" fmla="*/ 3657600 h 5212080"/>
              <a:gd name="connsiteX73" fmla="*/ 3276600 w 6309360"/>
              <a:gd name="connsiteY73" fmla="*/ 3749040 h 5212080"/>
              <a:gd name="connsiteX74" fmla="*/ 3337560 w 6309360"/>
              <a:gd name="connsiteY74" fmla="*/ 3840480 h 5212080"/>
              <a:gd name="connsiteX75" fmla="*/ 3383280 w 6309360"/>
              <a:gd name="connsiteY75" fmla="*/ 3947160 h 5212080"/>
              <a:gd name="connsiteX76" fmla="*/ 3535680 w 6309360"/>
              <a:gd name="connsiteY76" fmla="*/ 4130040 h 5212080"/>
              <a:gd name="connsiteX77" fmla="*/ 3611880 w 6309360"/>
              <a:gd name="connsiteY77" fmla="*/ 4191000 h 5212080"/>
              <a:gd name="connsiteX78" fmla="*/ 3627120 w 6309360"/>
              <a:gd name="connsiteY78" fmla="*/ 4236720 h 5212080"/>
              <a:gd name="connsiteX79" fmla="*/ 3672840 w 6309360"/>
              <a:gd name="connsiteY79" fmla="*/ 4282440 h 5212080"/>
              <a:gd name="connsiteX80" fmla="*/ 3688080 w 6309360"/>
              <a:gd name="connsiteY80" fmla="*/ 4404360 h 5212080"/>
              <a:gd name="connsiteX81" fmla="*/ 3703320 w 6309360"/>
              <a:gd name="connsiteY81" fmla="*/ 4480560 h 5212080"/>
              <a:gd name="connsiteX82" fmla="*/ 3718560 w 6309360"/>
              <a:gd name="connsiteY82" fmla="*/ 4572000 h 5212080"/>
              <a:gd name="connsiteX83" fmla="*/ 3749040 w 6309360"/>
              <a:gd name="connsiteY83" fmla="*/ 4648200 h 5212080"/>
              <a:gd name="connsiteX84" fmla="*/ 3794760 w 6309360"/>
              <a:gd name="connsiteY84" fmla="*/ 4846320 h 5212080"/>
              <a:gd name="connsiteX85" fmla="*/ 3825240 w 6309360"/>
              <a:gd name="connsiteY85" fmla="*/ 4937760 h 5212080"/>
              <a:gd name="connsiteX86" fmla="*/ 3870960 w 6309360"/>
              <a:gd name="connsiteY86" fmla="*/ 4983480 h 5212080"/>
              <a:gd name="connsiteX87" fmla="*/ 3916680 w 6309360"/>
              <a:gd name="connsiteY87" fmla="*/ 4998720 h 5212080"/>
              <a:gd name="connsiteX88" fmla="*/ 3962400 w 6309360"/>
              <a:gd name="connsiteY88" fmla="*/ 5029200 h 5212080"/>
              <a:gd name="connsiteX89" fmla="*/ 4008120 w 6309360"/>
              <a:gd name="connsiteY89" fmla="*/ 5044440 h 5212080"/>
              <a:gd name="connsiteX90" fmla="*/ 4145280 w 6309360"/>
              <a:gd name="connsiteY90" fmla="*/ 5105400 h 5212080"/>
              <a:gd name="connsiteX91" fmla="*/ 4191000 w 6309360"/>
              <a:gd name="connsiteY91" fmla="*/ 5166360 h 5212080"/>
              <a:gd name="connsiteX92" fmla="*/ 4282440 w 6309360"/>
              <a:gd name="connsiteY92" fmla="*/ 5212080 h 5212080"/>
              <a:gd name="connsiteX93" fmla="*/ 4343400 w 6309360"/>
              <a:gd name="connsiteY93" fmla="*/ 5196840 h 5212080"/>
              <a:gd name="connsiteX94" fmla="*/ 4389120 w 6309360"/>
              <a:gd name="connsiteY94" fmla="*/ 5105400 h 5212080"/>
              <a:gd name="connsiteX95" fmla="*/ 4419600 w 6309360"/>
              <a:gd name="connsiteY95" fmla="*/ 5059680 h 5212080"/>
              <a:gd name="connsiteX96" fmla="*/ 4404360 w 6309360"/>
              <a:gd name="connsiteY96" fmla="*/ 4404360 h 5212080"/>
              <a:gd name="connsiteX97" fmla="*/ 4312920 w 6309360"/>
              <a:gd name="connsiteY97" fmla="*/ 4328160 h 5212080"/>
              <a:gd name="connsiteX98" fmla="*/ 4282440 w 6309360"/>
              <a:gd name="connsiteY98" fmla="*/ 4282440 h 5212080"/>
              <a:gd name="connsiteX99" fmla="*/ 4221480 w 6309360"/>
              <a:gd name="connsiteY99" fmla="*/ 4038600 h 5212080"/>
              <a:gd name="connsiteX100" fmla="*/ 4191000 w 6309360"/>
              <a:gd name="connsiteY100" fmla="*/ 3627120 h 5212080"/>
              <a:gd name="connsiteX101" fmla="*/ 4160520 w 6309360"/>
              <a:gd name="connsiteY101" fmla="*/ 3566160 h 5212080"/>
              <a:gd name="connsiteX102" fmla="*/ 4130040 w 6309360"/>
              <a:gd name="connsiteY102" fmla="*/ 3398520 h 5212080"/>
              <a:gd name="connsiteX103" fmla="*/ 4099560 w 6309360"/>
              <a:gd name="connsiteY103" fmla="*/ 3307080 h 5212080"/>
              <a:gd name="connsiteX104" fmla="*/ 4069080 w 6309360"/>
              <a:gd name="connsiteY104" fmla="*/ 3185160 h 5212080"/>
              <a:gd name="connsiteX105" fmla="*/ 3992880 w 6309360"/>
              <a:gd name="connsiteY105" fmla="*/ 3124200 h 5212080"/>
              <a:gd name="connsiteX106" fmla="*/ 3916680 w 6309360"/>
              <a:gd name="connsiteY106" fmla="*/ 3108960 h 5212080"/>
              <a:gd name="connsiteX107" fmla="*/ 3703320 w 6309360"/>
              <a:gd name="connsiteY107" fmla="*/ 3093720 h 5212080"/>
              <a:gd name="connsiteX108" fmla="*/ 3672840 w 6309360"/>
              <a:gd name="connsiteY108" fmla="*/ 3032760 h 5212080"/>
              <a:gd name="connsiteX109" fmla="*/ 3642360 w 6309360"/>
              <a:gd name="connsiteY109" fmla="*/ 2987040 h 5212080"/>
              <a:gd name="connsiteX110" fmla="*/ 3627120 w 6309360"/>
              <a:gd name="connsiteY110" fmla="*/ 2926080 h 5212080"/>
              <a:gd name="connsiteX111" fmla="*/ 3596640 w 6309360"/>
              <a:gd name="connsiteY111" fmla="*/ 2788920 h 5212080"/>
              <a:gd name="connsiteX112" fmla="*/ 3611880 w 6309360"/>
              <a:gd name="connsiteY112" fmla="*/ 2301240 h 5212080"/>
              <a:gd name="connsiteX113" fmla="*/ 3703320 w 6309360"/>
              <a:gd name="connsiteY113" fmla="*/ 2164080 h 5212080"/>
              <a:gd name="connsiteX114" fmla="*/ 3810000 w 6309360"/>
              <a:gd name="connsiteY114" fmla="*/ 2072640 h 5212080"/>
              <a:gd name="connsiteX115" fmla="*/ 3931920 w 6309360"/>
              <a:gd name="connsiteY115" fmla="*/ 1950720 h 5212080"/>
              <a:gd name="connsiteX116" fmla="*/ 4053840 w 6309360"/>
              <a:gd name="connsiteY116" fmla="*/ 1828800 h 5212080"/>
              <a:gd name="connsiteX117" fmla="*/ 4099560 w 6309360"/>
              <a:gd name="connsiteY117" fmla="*/ 1813560 h 5212080"/>
              <a:gd name="connsiteX118" fmla="*/ 4175760 w 6309360"/>
              <a:gd name="connsiteY118" fmla="*/ 1767840 h 5212080"/>
              <a:gd name="connsiteX119" fmla="*/ 4282440 w 6309360"/>
              <a:gd name="connsiteY119" fmla="*/ 1752600 h 5212080"/>
              <a:gd name="connsiteX120" fmla="*/ 4648200 w 6309360"/>
              <a:gd name="connsiteY120" fmla="*/ 1706880 h 5212080"/>
              <a:gd name="connsiteX121" fmla="*/ 5227320 w 6309360"/>
              <a:gd name="connsiteY121" fmla="*/ 1737360 h 5212080"/>
              <a:gd name="connsiteX122" fmla="*/ 5364480 w 6309360"/>
              <a:gd name="connsiteY122" fmla="*/ 1767840 h 5212080"/>
              <a:gd name="connsiteX123" fmla="*/ 5455920 w 6309360"/>
              <a:gd name="connsiteY123" fmla="*/ 1783080 h 5212080"/>
              <a:gd name="connsiteX124" fmla="*/ 5501640 w 6309360"/>
              <a:gd name="connsiteY124" fmla="*/ 1813560 h 5212080"/>
              <a:gd name="connsiteX125" fmla="*/ 5577840 w 6309360"/>
              <a:gd name="connsiteY125" fmla="*/ 1828800 h 5212080"/>
              <a:gd name="connsiteX126" fmla="*/ 6126480 w 6309360"/>
              <a:gd name="connsiteY126" fmla="*/ 1813560 h 5212080"/>
              <a:gd name="connsiteX127" fmla="*/ 6187440 w 6309360"/>
              <a:gd name="connsiteY127" fmla="*/ 1676400 h 5212080"/>
              <a:gd name="connsiteX128" fmla="*/ 6233160 w 6309360"/>
              <a:gd name="connsiteY128" fmla="*/ 1615440 h 5212080"/>
              <a:gd name="connsiteX129" fmla="*/ 6263640 w 6309360"/>
              <a:gd name="connsiteY129" fmla="*/ 1539240 h 5212080"/>
              <a:gd name="connsiteX130" fmla="*/ 6309360 w 6309360"/>
              <a:gd name="connsiteY130" fmla="*/ 1356360 h 5212080"/>
              <a:gd name="connsiteX131" fmla="*/ 5577840 w 6309360"/>
              <a:gd name="connsiteY131" fmla="*/ 1310640 h 5212080"/>
              <a:gd name="connsiteX132" fmla="*/ 5349240 w 6309360"/>
              <a:gd name="connsiteY132" fmla="*/ 1264920 h 5212080"/>
              <a:gd name="connsiteX133" fmla="*/ 5059680 w 6309360"/>
              <a:gd name="connsiteY133" fmla="*/ 1234440 h 5212080"/>
              <a:gd name="connsiteX134" fmla="*/ 4084320 w 6309360"/>
              <a:gd name="connsiteY134" fmla="*/ 1219200 h 5212080"/>
              <a:gd name="connsiteX135" fmla="*/ 3566160 w 6309360"/>
              <a:gd name="connsiteY135" fmla="*/ 1234440 h 5212080"/>
              <a:gd name="connsiteX136" fmla="*/ 3550920 w 6309360"/>
              <a:gd name="connsiteY136" fmla="*/ 1295400 h 5212080"/>
              <a:gd name="connsiteX137" fmla="*/ 3520440 w 6309360"/>
              <a:gd name="connsiteY137" fmla="*/ 1417320 h 5212080"/>
              <a:gd name="connsiteX138" fmla="*/ 3489960 w 6309360"/>
              <a:gd name="connsiteY138" fmla="*/ 1463040 h 5212080"/>
              <a:gd name="connsiteX139" fmla="*/ 3444240 w 6309360"/>
              <a:gd name="connsiteY139" fmla="*/ 1478280 h 5212080"/>
              <a:gd name="connsiteX140" fmla="*/ 3352800 w 6309360"/>
              <a:gd name="connsiteY140" fmla="*/ 1432560 h 5212080"/>
              <a:gd name="connsiteX141" fmla="*/ 3291840 w 6309360"/>
              <a:gd name="connsiteY141" fmla="*/ 1295400 h 5212080"/>
              <a:gd name="connsiteX142" fmla="*/ 3230880 w 6309360"/>
              <a:gd name="connsiteY142" fmla="*/ 1203960 h 5212080"/>
              <a:gd name="connsiteX143" fmla="*/ 3246120 w 6309360"/>
              <a:gd name="connsiteY143" fmla="*/ 746760 h 5212080"/>
              <a:gd name="connsiteX144" fmla="*/ 3261360 w 6309360"/>
              <a:gd name="connsiteY144" fmla="*/ 701040 h 5212080"/>
              <a:gd name="connsiteX145" fmla="*/ 3337560 w 6309360"/>
              <a:gd name="connsiteY145" fmla="*/ 670560 h 5212080"/>
              <a:gd name="connsiteX146" fmla="*/ 3489960 w 6309360"/>
              <a:gd name="connsiteY146" fmla="*/ 624840 h 5212080"/>
              <a:gd name="connsiteX147" fmla="*/ 3642360 w 6309360"/>
              <a:gd name="connsiteY147" fmla="*/ 579120 h 5212080"/>
              <a:gd name="connsiteX148" fmla="*/ 3718560 w 6309360"/>
              <a:gd name="connsiteY148" fmla="*/ 502920 h 5212080"/>
              <a:gd name="connsiteX149" fmla="*/ 3703320 w 6309360"/>
              <a:gd name="connsiteY149" fmla="*/ 441960 h 5212080"/>
              <a:gd name="connsiteX150" fmla="*/ 3672840 w 6309360"/>
              <a:gd name="connsiteY150" fmla="*/ 365760 h 5212080"/>
              <a:gd name="connsiteX151" fmla="*/ 3535680 w 6309360"/>
              <a:gd name="connsiteY151" fmla="*/ 243840 h 5212080"/>
              <a:gd name="connsiteX152" fmla="*/ 3383280 w 6309360"/>
              <a:gd name="connsiteY152" fmla="*/ 152400 h 5212080"/>
              <a:gd name="connsiteX153" fmla="*/ 3352800 w 6309360"/>
              <a:gd name="connsiteY153" fmla="*/ 106680 h 5212080"/>
              <a:gd name="connsiteX154" fmla="*/ 3261360 w 6309360"/>
              <a:gd name="connsiteY154" fmla="*/ 76200 h 5212080"/>
              <a:gd name="connsiteX155" fmla="*/ 3230880 w 6309360"/>
              <a:gd name="connsiteY155" fmla="*/ 30480 h 5212080"/>
              <a:gd name="connsiteX156" fmla="*/ 3108960 w 6309360"/>
              <a:gd name="connsiteY156" fmla="*/ 0 h 5212080"/>
              <a:gd name="connsiteX157" fmla="*/ 2255520 w 6309360"/>
              <a:gd name="connsiteY157" fmla="*/ 76200 h 5212080"/>
              <a:gd name="connsiteX158" fmla="*/ 2209800 w 6309360"/>
              <a:gd name="connsiteY158" fmla="*/ 320040 h 5212080"/>
              <a:gd name="connsiteX159" fmla="*/ 2240280 w 6309360"/>
              <a:gd name="connsiteY159" fmla="*/ 868680 h 5212080"/>
              <a:gd name="connsiteX160" fmla="*/ 2270760 w 6309360"/>
              <a:gd name="connsiteY160" fmla="*/ 929640 h 5212080"/>
              <a:gd name="connsiteX161" fmla="*/ 2407920 w 6309360"/>
              <a:gd name="connsiteY161" fmla="*/ 990600 h 5212080"/>
              <a:gd name="connsiteX162" fmla="*/ 2453640 w 6309360"/>
              <a:gd name="connsiteY162" fmla="*/ 1005840 h 5212080"/>
              <a:gd name="connsiteX163" fmla="*/ 2484120 w 6309360"/>
              <a:gd name="connsiteY163" fmla="*/ 1051560 h 5212080"/>
              <a:gd name="connsiteX164" fmla="*/ 2453640 w 6309360"/>
              <a:gd name="connsiteY164" fmla="*/ 1234440 h 5212080"/>
              <a:gd name="connsiteX165" fmla="*/ 2438400 w 6309360"/>
              <a:gd name="connsiteY165" fmla="*/ 1280160 h 5212080"/>
              <a:gd name="connsiteX166" fmla="*/ 2346960 w 6309360"/>
              <a:gd name="connsiteY166" fmla="*/ 1356360 h 5212080"/>
              <a:gd name="connsiteX167" fmla="*/ 2301240 w 6309360"/>
              <a:gd name="connsiteY167" fmla="*/ 1463040 h 5212080"/>
              <a:gd name="connsiteX168" fmla="*/ 2286000 w 6309360"/>
              <a:gd name="connsiteY168" fmla="*/ 1524000 h 5212080"/>
              <a:gd name="connsiteX169" fmla="*/ 2194560 w 6309360"/>
              <a:gd name="connsiteY169" fmla="*/ 1554480 h 5212080"/>
              <a:gd name="connsiteX170" fmla="*/ 2179320 w 6309360"/>
              <a:gd name="connsiteY170" fmla="*/ 1524000 h 521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9360" h="5212080">
                <a:moveTo>
                  <a:pt x="2179320" y="1524000"/>
                </a:moveTo>
                <a:cubicBezTo>
                  <a:pt x="2115820" y="1513840"/>
                  <a:pt x="1889114" y="1514126"/>
                  <a:pt x="1813560" y="1493520"/>
                </a:cubicBezTo>
                <a:cubicBezTo>
                  <a:pt x="1791642" y="1487542"/>
                  <a:pt x="1773482" y="1471989"/>
                  <a:pt x="1752600" y="1463040"/>
                </a:cubicBezTo>
                <a:cubicBezTo>
                  <a:pt x="1721991" y="1449922"/>
                  <a:pt x="1676854" y="1440294"/>
                  <a:pt x="1645920" y="1432560"/>
                </a:cubicBezTo>
                <a:lnTo>
                  <a:pt x="655320" y="1447800"/>
                </a:lnTo>
                <a:cubicBezTo>
                  <a:pt x="603877" y="1449270"/>
                  <a:pt x="567623" y="1471214"/>
                  <a:pt x="518160" y="1478280"/>
                </a:cubicBezTo>
                <a:cubicBezTo>
                  <a:pt x="467620" y="1485500"/>
                  <a:pt x="416300" y="1486300"/>
                  <a:pt x="365760" y="1493520"/>
                </a:cubicBezTo>
                <a:cubicBezTo>
                  <a:pt x="309535" y="1501552"/>
                  <a:pt x="254143" y="1514663"/>
                  <a:pt x="198120" y="1524000"/>
                </a:cubicBezTo>
                <a:cubicBezTo>
                  <a:pt x="162688" y="1529905"/>
                  <a:pt x="127000" y="1534160"/>
                  <a:pt x="91440" y="1539240"/>
                </a:cubicBezTo>
                <a:cubicBezTo>
                  <a:pt x="55203" y="1647951"/>
                  <a:pt x="106586" y="1516522"/>
                  <a:pt x="30480" y="1630680"/>
                </a:cubicBezTo>
                <a:cubicBezTo>
                  <a:pt x="21735" y="1643798"/>
                  <a:pt x="2032" y="1729231"/>
                  <a:pt x="0" y="1737360"/>
                </a:cubicBezTo>
                <a:cubicBezTo>
                  <a:pt x="126593" y="1769008"/>
                  <a:pt x="70893" y="1758915"/>
                  <a:pt x="289560" y="1767840"/>
                </a:cubicBezTo>
                <a:cubicBezTo>
                  <a:pt x="462211" y="1774887"/>
                  <a:pt x="635000" y="1778000"/>
                  <a:pt x="807720" y="1783080"/>
                </a:cubicBezTo>
                <a:cubicBezTo>
                  <a:pt x="838200" y="1788160"/>
                  <a:pt x="868435" y="1795028"/>
                  <a:pt x="899160" y="1798320"/>
                </a:cubicBezTo>
                <a:cubicBezTo>
                  <a:pt x="1010742" y="1810275"/>
                  <a:pt x="1122709" y="1818325"/>
                  <a:pt x="1234440" y="1828800"/>
                </a:cubicBezTo>
                <a:cubicBezTo>
                  <a:pt x="1285270" y="1833565"/>
                  <a:pt x="1336234" y="1837293"/>
                  <a:pt x="1386840" y="1844040"/>
                </a:cubicBezTo>
                <a:cubicBezTo>
                  <a:pt x="1412516" y="1847463"/>
                  <a:pt x="1438050" y="1852464"/>
                  <a:pt x="1463040" y="1859280"/>
                </a:cubicBezTo>
                <a:cubicBezTo>
                  <a:pt x="1494037" y="1867734"/>
                  <a:pt x="1522599" y="1885775"/>
                  <a:pt x="1554480" y="1889760"/>
                </a:cubicBezTo>
                <a:cubicBezTo>
                  <a:pt x="1645354" y="1901119"/>
                  <a:pt x="1737360" y="1899920"/>
                  <a:pt x="1828800" y="1905000"/>
                </a:cubicBezTo>
                <a:cubicBezTo>
                  <a:pt x="1849120" y="1910080"/>
                  <a:pt x="1870508" y="1911989"/>
                  <a:pt x="1889760" y="1920240"/>
                </a:cubicBezTo>
                <a:cubicBezTo>
                  <a:pt x="1906595" y="1927455"/>
                  <a:pt x="1920575" y="1940074"/>
                  <a:pt x="1935480" y="1950720"/>
                </a:cubicBezTo>
                <a:cubicBezTo>
                  <a:pt x="2067803" y="2045236"/>
                  <a:pt x="1934412" y="1955088"/>
                  <a:pt x="2042160" y="2026920"/>
                </a:cubicBezTo>
                <a:cubicBezTo>
                  <a:pt x="2047240" y="2042160"/>
                  <a:pt x="2046041" y="2061281"/>
                  <a:pt x="2057400" y="2072640"/>
                </a:cubicBezTo>
                <a:cubicBezTo>
                  <a:pt x="2083303" y="2098543"/>
                  <a:pt x="2148840" y="2133600"/>
                  <a:pt x="2148840" y="2133600"/>
                </a:cubicBezTo>
                <a:cubicBezTo>
                  <a:pt x="2153920" y="2148840"/>
                  <a:pt x="2152721" y="2167961"/>
                  <a:pt x="2164080" y="2179320"/>
                </a:cubicBezTo>
                <a:cubicBezTo>
                  <a:pt x="2180144" y="2195384"/>
                  <a:pt x="2222222" y="2187257"/>
                  <a:pt x="2225040" y="2209800"/>
                </a:cubicBezTo>
                <a:cubicBezTo>
                  <a:pt x="2238916" y="2320811"/>
                  <a:pt x="2215680" y="2433359"/>
                  <a:pt x="2209800" y="2545080"/>
                </a:cubicBezTo>
                <a:cubicBezTo>
                  <a:pt x="2205520" y="2626406"/>
                  <a:pt x="2201933" y="2707816"/>
                  <a:pt x="2194560" y="2788920"/>
                </a:cubicBezTo>
                <a:cubicBezTo>
                  <a:pt x="2192619" y="2810272"/>
                  <a:pt x="2170662" y="2930231"/>
                  <a:pt x="2164080" y="2956560"/>
                </a:cubicBezTo>
                <a:cubicBezTo>
                  <a:pt x="2160184" y="2972145"/>
                  <a:pt x="2153253" y="2986834"/>
                  <a:pt x="2148840" y="3002280"/>
                </a:cubicBezTo>
                <a:cubicBezTo>
                  <a:pt x="2124237" y="3088390"/>
                  <a:pt x="2149521" y="3039358"/>
                  <a:pt x="2103120" y="3108960"/>
                </a:cubicBezTo>
                <a:cubicBezTo>
                  <a:pt x="2052982" y="3409790"/>
                  <a:pt x="2133349" y="2942575"/>
                  <a:pt x="2057400" y="3322320"/>
                </a:cubicBezTo>
                <a:cubicBezTo>
                  <a:pt x="2031954" y="3449550"/>
                  <a:pt x="2047509" y="3515741"/>
                  <a:pt x="1996440" y="3657600"/>
                </a:cubicBezTo>
                <a:cubicBezTo>
                  <a:pt x="1976373" y="3713340"/>
                  <a:pt x="1931494" y="3757012"/>
                  <a:pt x="1905000" y="3810000"/>
                </a:cubicBezTo>
                <a:cubicBezTo>
                  <a:pt x="1894840" y="3830320"/>
                  <a:pt x="1890584" y="3854896"/>
                  <a:pt x="1874520" y="3870960"/>
                </a:cubicBezTo>
                <a:cubicBezTo>
                  <a:pt x="1863161" y="3882319"/>
                  <a:pt x="1844040" y="3881120"/>
                  <a:pt x="1828800" y="3886200"/>
                </a:cubicBezTo>
                <a:cubicBezTo>
                  <a:pt x="1802313" y="3965661"/>
                  <a:pt x="1833146" y="3904350"/>
                  <a:pt x="1767840" y="3962400"/>
                </a:cubicBezTo>
                <a:cubicBezTo>
                  <a:pt x="1682429" y="4038321"/>
                  <a:pt x="1692245" y="4030072"/>
                  <a:pt x="1645920" y="4099560"/>
                </a:cubicBezTo>
                <a:cubicBezTo>
                  <a:pt x="1627560" y="4209720"/>
                  <a:pt x="1635626" y="4182544"/>
                  <a:pt x="1600200" y="4297680"/>
                </a:cubicBezTo>
                <a:cubicBezTo>
                  <a:pt x="1590751" y="4328388"/>
                  <a:pt x="1577512" y="4357951"/>
                  <a:pt x="1569720" y="4389120"/>
                </a:cubicBezTo>
                <a:cubicBezTo>
                  <a:pt x="1557155" y="4439379"/>
                  <a:pt x="1549400" y="4490720"/>
                  <a:pt x="1539240" y="4541520"/>
                </a:cubicBezTo>
                <a:cubicBezTo>
                  <a:pt x="1534160" y="4566920"/>
                  <a:pt x="1533620" y="4593670"/>
                  <a:pt x="1524000" y="4617720"/>
                </a:cubicBezTo>
                <a:lnTo>
                  <a:pt x="1493520" y="4693920"/>
                </a:lnTo>
                <a:cubicBezTo>
                  <a:pt x="1503680" y="4790440"/>
                  <a:pt x="1470165" y="4902727"/>
                  <a:pt x="1524000" y="4983480"/>
                </a:cubicBezTo>
                <a:cubicBezTo>
                  <a:pt x="1552319" y="5025959"/>
                  <a:pt x="1628420" y="4985687"/>
                  <a:pt x="1676400" y="4968240"/>
                </a:cubicBezTo>
                <a:cubicBezTo>
                  <a:pt x="1691497" y="4962750"/>
                  <a:pt x="1684456" y="4936888"/>
                  <a:pt x="1691640" y="4922520"/>
                </a:cubicBezTo>
                <a:cubicBezTo>
                  <a:pt x="1699831" y="4906137"/>
                  <a:pt x="1713929" y="4893183"/>
                  <a:pt x="1722120" y="4876800"/>
                </a:cubicBezTo>
                <a:cubicBezTo>
                  <a:pt x="1729304" y="4862432"/>
                  <a:pt x="1727325" y="4843624"/>
                  <a:pt x="1737360" y="4831080"/>
                </a:cubicBezTo>
                <a:cubicBezTo>
                  <a:pt x="1748802" y="4816777"/>
                  <a:pt x="1769173" y="4812520"/>
                  <a:pt x="1783080" y="4800600"/>
                </a:cubicBezTo>
                <a:cubicBezTo>
                  <a:pt x="1804899" y="4781898"/>
                  <a:pt x="1826397" y="4762323"/>
                  <a:pt x="1844040" y="4739640"/>
                </a:cubicBezTo>
                <a:cubicBezTo>
                  <a:pt x="1862226" y="4716258"/>
                  <a:pt x="1871808" y="4687002"/>
                  <a:pt x="1889760" y="4663440"/>
                </a:cubicBezTo>
                <a:cubicBezTo>
                  <a:pt x="1953229" y="4580137"/>
                  <a:pt x="2013827" y="4493653"/>
                  <a:pt x="2087880" y="4419600"/>
                </a:cubicBezTo>
                <a:cubicBezTo>
                  <a:pt x="2103120" y="4404360"/>
                  <a:pt x="2120668" y="4391122"/>
                  <a:pt x="2133600" y="4373880"/>
                </a:cubicBezTo>
                <a:cubicBezTo>
                  <a:pt x="2247217" y="4222390"/>
                  <a:pt x="2117040" y="4359960"/>
                  <a:pt x="2225040" y="4251960"/>
                </a:cubicBezTo>
                <a:cubicBezTo>
                  <a:pt x="2262336" y="4140073"/>
                  <a:pt x="2232802" y="4183238"/>
                  <a:pt x="2301240" y="4114800"/>
                </a:cubicBezTo>
                <a:cubicBezTo>
                  <a:pt x="2311400" y="4084320"/>
                  <a:pt x="2324750" y="4054724"/>
                  <a:pt x="2331720" y="4023360"/>
                </a:cubicBezTo>
                <a:cubicBezTo>
                  <a:pt x="2345738" y="3960281"/>
                  <a:pt x="2365227" y="3877169"/>
                  <a:pt x="2377440" y="3810000"/>
                </a:cubicBezTo>
                <a:cubicBezTo>
                  <a:pt x="2411819" y="3620916"/>
                  <a:pt x="2374332" y="3790400"/>
                  <a:pt x="2407920" y="3672840"/>
                </a:cubicBezTo>
                <a:cubicBezTo>
                  <a:pt x="2413674" y="3652701"/>
                  <a:pt x="2408349" y="3626691"/>
                  <a:pt x="2423160" y="3611880"/>
                </a:cubicBezTo>
                <a:cubicBezTo>
                  <a:pt x="2437971" y="3597069"/>
                  <a:pt x="2464249" y="3603264"/>
                  <a:pt x="2484120" y="3596640"/>
                </a:cubicBezTo>
                <a:cubicBezTo>
                  <a:pt x="2510073" y="3587989"/>
                  <a:pt x="2536304" y="3579260"/>
                  <a:pt x="2560320" y="3566160"/>
                </a:cubicBezTo>
                <a:cubicBezTo>
                  <a:pt x="2592479" y="3548618"/>
                  <a:pt x="2651760" y="3505200"/>
                  <a:pt x="2651760" y="3505200"/>
                </a:cubicBezTo>
                <a:cubicBezTo>
                  <a:pt x="2661920" y="3484880"/>
                  <a:pt x="2670968" y="3463965"/>
                  <a:pt x="2682240" y="3444240"/>
                </a:cubicBezTo>
                <a:cubicBezTo>
                  <a:pt x="2691327" y="3428337"/>
                  <a:pt x="2704529" y="3414903"/>
                  <a:pt x="2712720" y="3398520"/>
                </a:cubicBezTo>
                <a:cubicBezTo>
                  <a:pt x="2719904" y="3384152"/>
                  <a:pt x="2716601" y="3364159"/>
                  <a:pt x="2727960" y="3352800"/>
                </a:cubicBezTo>
                <a:cubicBezTo>
                  <a:pt x="2744024" y="3336736"/>
                  <a:pt x="2768600" y="3332480"/>
                  <a:pt x="2788920" y="3322320"/>
                </a:cubicBezTo>
                <a:cubicBezTo>
                  <a:pt x="2829560" y="3332480"/>
                  <a:pt x="2872172" y="3336688"/>
                  <a:pt x="2910840" y="3352800"/>
                </a:cubicBezTo>
                <a:cubicBezTo>
                  <a:pt x="2934286" y="3362569"/>
                  <a:pt x="2950666" y="3384431"/>
                  <a:pt x="2971800" y="3398520"/>
                </a:cubicBezTo>
                <a:cubicBezTo>
                  <a:pt x="2996446" y="3414951"/>
                  <a:pt x="3020497" y="3433239"/>
                  <a:pt x="3048000" y="3444240"/>
                </a:cubicBezTo>
                <a:cubicBezTo>
                  <a:pt x="3072050" y="3453860"/>
                  <a:pt x="3098800" y="3454400"/>
                  <a:pt x="3124200" y="3459480"/>
                </a:cubicBezTo>
                <a:cubicBezTo>
                  <a:pt x="3139440" y="3474720"/>
                  <a:pt x="3153363" y="3491402"/>
                  <a:pt x="3169920" y="3505200"/>
                </a:cubicBezTo>
                <a:cubicBezTo>
                  <a:pt x="3183991" y="3516926"/>
                  <a:pt x="3207449" y="3519297"/>
                  <a:pt x="3215640" y="3535680"/>
                </a:cubicBezTo>
                <a:cubicBezTo>
                  <a:pt x="3234374" y="3573148"/>
                  <a:pt x="3232873" y="3617859"/>
                  <a:pt x="3246120" y="3657600"/>
                </a:cubicBezTo>
                <a:cubicBezTo>
                  <a:pt x="3256280" y="3688080"/>
                  <a:pt x="3262232" y="3720303"/>
                  <a:pt x="3276600" y="3749040"/>
                </a:cubicBezTo>
                <a:cubicBezTo>
                  <a:pt x="3292983" y="3781805"/>
                  <a:pt x="3320193" y="3808226"/>
                  <a:pt x="3337560" y="3840480"/>
                </a:cubicBezTo>
                <a:cubicBezTo>
                  <a:pt x="3355902" y="3874544"/>
                  <a:pt x="3364085" y="3913569"/>
                  <a:pt x="3383280" y="3947160"/>
                </a:cubicBezTo>
                <a:cubicBezTo>
                  <a:pt x="3425056" y="4020269"/>
                  <a:pt x="3474038" y="4074562"/>
                  <a:pt x="3535680" y="4130040"/>
                </a:cubicBezTo>
                <a:cubicBezTo>
                  <a:pt x="3559858" y="4151800"/>
                  <a:pt x="3586480" y="4170680"/>
                  <a:pt x="3611880" y="4191000"/>
                </a:cubicBezTo>
                <a:cubicBezTo>
                  <a:pt x="3616960" y="4206240"/>
                  <a:pt x="3618209" y="4223354"/>
                  <a:pt x="3627120" y="4236720"/>
                </a:cubicBezTo>
                <a:cubicBezTo>
                  <a:pt x="3639075" y="4254653"/>
                  <a:pt x="3665475" y="4262185"/>
                  <a:pt x="3672840" y="4282440"/>
                </a:cubicBezTo>
                <a:cubicBezTo>
                  <a:pt x="3686837" y="4320930"/>
                  <a:pt x="3681852" y="4363880"/>
                  <a:pt x="3688080" y="4404360"/>
                </a:cubicBezTo>
                <a:cubicBezTo>
                  <a:pt x="3692019" y="4429962"/>
                  <a:pt x="3698686" y="4455075"/>
                  <a:pt x="3703320" y="4480560"/>
                </a:cubicBezTo>
                <a:cubicBezTo>
                  <a:pt x="3708848" y="4510962"/>
                  <a:pt x="3710430" y="4542188"/>
                  <a:pt x="3718560" y="4572000"/>
                </a:cubicBezTo>
                <a:cubicBezTo>
                  <a:pt x="3725758" y="4598393"/>
                  <a:pt x="3738880" y="4622800"/>
                  <a:pt x="3749040" y="4648200"/>
                </a:cubicBezTo>
                <a:cubicBezTo>
                  <a:pt x="3774741" y="4879506"/>
                  <a:pt x="3739780" y="4708871"/>
                  <a:pt x="3794760" y="4846320"/>
                </a:cubicBezTo>
                <a:cubicBezTo>
                  <a:pt x="3806692" y="4876151"/>
                  <a:pt x="3802522" y="4915042"/>
                  <a:pt x="3825240" y="4937760"/>
                </a:cubicBezTo>
                <a:cubicBezTo>
                  <a:pt x="3840480" y="4953000"/>
                  <a:pt x="3853027" y="4971525"/>
                  <a:pt x="3870960" y="4983480"/>
                </a:cubicBezTo>
                <a:cubicBezTo>
                  <a:pt x="3884326" y="4992391"/>
                  <a:pt x="3902312" y="4991536"/>
                  <a:pt x="3916680" y="4998720"/>
                </a:cubicBezTo>
                <a:cubicBezTo>
                  <a:pt x="3933063" y="5006911"/>
                  <a:pt x="3946017" y="5021009"/>
                  <a:pt x="3962400" y="5029200"/>
                </a:cubicBezTo>
                <a:cubicBezTo>
                  <a:pt x="3976768" y="5036384"/>
                  <a:pt x="3993752" y="5037256"/>
                  <a:pt x="4008120" y="5044440"/>
                </a:cubicBezTo>
                <a:cubicBezTo>
                  <a:pt x="4139945" y="5110352"/>
                  <a:pt x="4028951" y="5076318"/>
                  <a:pt x="4145280" y="5105400"/>
                </a:cubicBezTo>
                <a:cubicBezTo>
                  <a:pt x="4160520" y="5125720"/>
                  <a:pt x="4173039" y="5148399"/>
                  <a:pt x="4191000" y="5166360"/>
                </a:cubicBezTo>
                <a:cubicBezTo>
                  <a:pt x="4220543" y="5195903"/>
                  <a:pt x="4245255" y="5199685"/>
                  <a:pt x="4282440" y="5212080"/>
                </a:cubicBezTo>
                <a:cubicBezTo>
                  <a:pt x="4302760" y="5207000"/>
                  <a:pt x="4325972" y="5208458"/>
                  <a:pt x="4343400" y="5196840"/>
                </a:cubicBezTo>
                <a:cubicBezTo>
                  <a:pt x="4376157" y="5175002"/>
                  <a:pt x="4373906" y="5135827"/>
                  <a:pt x="4389120" y="5105400"/>
                </a:cubicBezTo>
                <a:cubicBezTo>
                  <a:pt x="4397311" y="5089017"/>
                  <a:pt x="4409440" y="5074920"/>
                  <a:pt x="4419600" y="5059680"/>
                </a:cubicBezTo>
                <a:cubicBezTo>
                  <a:pt x="4469260" y="4811382"/>
                  <a:pt x="4462254" y="4879087"/>
                  <a:pt x="4404360" y="4404360"/>
                </a:cubicBezTo>
                <a:cubicBezTo>
                  <a:pt x="4401764" y="4383072"/>
                  <a:pt x="4328918" y="4338825"/>
                  <a:pt x="4312920" y="4328160"/>
                </a:cubicBezTo>
                <a:cubicBezTo>
                  <a:pt x="4302760" y="4312920"/>
                  <a:pt x="4289879" y="4299178"/>
                  <a:pt x="4282440" y="4282440"/>
                </a:cubicBezTo>
                <a:cubicBezTo>
                  <a:pt x="4248358" y="4205756"/>
                  <a:pt x="4237653" y="4119464"/>
                  <a:pt x="4221480" y="4038600"/>
                </a:cubicBezTo>
                <a:cubicBezTo>
                  <a:pt x="4220923" y="4028583"/>
                  <a:pt x="4207696" y="3699470"/>
                  <a:pt x="4191000" y="3627120"/>
                </a:cubicBezTo>
                <a:cubicBezTo>
                  <a:pt x="4185892" y="3604983"/>
                  <a:pt x="4170680" y="3586480"/>
                  <a:pt x="4160520" y="3566160"/>
                </a:cubicBezTo>
                <a:cubicBezTo>
                  <a:pt x="4155541" y="3536288"/>
                  <a:pt x="4139169" y="3431992"/>
                  <a:pt x="4130040" y="3398520"/>
                </a:cubicBezTo>
                <a:cubicBezTo>
                  <a:pt x="4121586" y="3367523"/>
                  <a:pt x="4108014" y="3338077"/>
                  <a:pt x="4099560" y="3307080"/>
                </a:cubicBezTo>
                <a:cubicBezTo>
                  <a:pt x="4099068" y="3305276"/>
                  <a:pt x="4081411" y="3199546"/>
                  <a:pt x="4069080" y="3185160"/>
                </a:cubicBezTo>
                <a:cubicBezTo>
                  <a:pt x="4047911" y="3160463"/>
                  <a:pt x="4021974" y="3138747"/>
                  <a:pt x="3992880" y="3124200"/>
                </a:cubicBezTo>
                <a:cubicBezTo>
                  <a:pt x="3969712" y="3112616"/>
                  <a:pt x="3942441" y="3111672"/>
                  <a:pt x="3916680" y="3108960"/>
                </a:cubicBezTo>
                <a:cubicBezTo>
                  <a:pt x="3845771" y="3101496"/>
                  <a:pt x="3774440" y="3098800"/>
                  <a:pt x="3703320" y="3093720"/>
                </a:cubicBezTo>
                <a:cubicBezTo>
                  <a:pt x="3693160" y="3073400"/>
                  <a:pt x="3684112" y="3052485"/>
                  <a:pt x="3672840" y="3032760"/>
                </a:cubicBezTo>
                <a:cubicBezTo>
                  <a:pt x="3663753" y="3016857"/>
                  <a:pt x="3649575" y="3003875"/>
                  <a:pt x="3642360" y="2987040"/>
                </a:cubicBezTo>
                <a:cubicBezTo>
                  <a:pt x="3634109" y="2967788"/>
                  <a:pt x="3631830" y="2946489"/>
                  <a:pt x="3627120" y="2926080"/>
                </a:cubicBezTo>
                <a:cubicBezTo>
                  <a:pt x="3616589" y="2880444"/>
                  <a:pt x="3606800" y="2834640"/>
                  <a:pt x="3596640" y="2788920"/>
                </a:cubicBezTo>
                <a:cubicBezTo>
                  <a:pt x="3601720" y="2626360"/>
                  <a:pt x="3584508" y="2461560"/>
                  <a:pt x="3611880" y="2301240"/>
                </a:cubicBezTo>
                <a:cubicBezTo>
                  <a:pt x="3621128" y="2247075"/>
                  <a:pt x="3670351" y="2208039"/>
                  <a:pt x="3703320" y="2164080"/>
                </a:cubicBezTo>
                <a:cubicBezTo>
                  <a:pt x="3730612" y="2127691"/>
                  <a:pt x="3774683" y="2099128"/>
                  <a:pt x="3810000" y="2072640"/>
                </a:cubicBezTo>
                <a:cubicBezTo>
                  <a:pt x="3908697" y="1908145"/>
                  <a:pt x="3792583" y="2074575"/>
                  <a:pt x="3931920" y="1950720"/>
                </a:cubicBezTo>
                <a:cubicBezTo>
                  <a:pt x="4033480" y="1860444"/>
                  <a:pt x="3947544" y="1889540"/>
                  <a:pt x="4053840" y="1828800"/>
                </a:cubicBezTo>
                <a:cubicBezTo>
                  <a:pt x="4067788" y="1820830"/>
                  <a:pt x="4085192" y="1820744"/>
                  <a:pt x="4099560" y="1813560"/>
                </a:cubicBezTo>
                <a:cubicBezTo>
                  <a:pt x="4126054" y="1800313"/>
                  <a:pt x="4147659" y="1777207"/>
                  <a:pt x="4175760" y="1767840"/>
                </a:cubicBezTo>
                <a:cubicBezTo>
                  <a:pt x="4209838" y="1756481"/>
                  <a:pt x="4247217" y="1759645"/>
                  <a:pt x="4282440" y="1752600"/>
                </a:cubicBezTo>
                <a:cubicBezTo>
                  <a:pt x="4556431" y="1697802"/>
                  <a:pt x="4220508" y="1733611"/>
                  <a:pt x="4648200" y="1706880"/>
                </a:cubicBezTo>
                <a:cubicBezTo>
                  <a:pt x="4841240" y="1717040"/>
                  <a:pt x="5034709" y="1720968"/>
                  <a:pt x="5227320" y="1737360"/>
                </a:cubicBezTo>
                <a:cubicBezTo>
                  <a:pt x="5273987" y="1741332"/>
                  <a:pt x="5318554" y="1758655"/>
                  <a:pt x="5364480" y="1767840"/>
                </a:cubicBezTo>
                <a:cubicBezTo>
                  <a:pt x="5394780" y="1773900"/>
                  <a:pt x="5425440" y="1778000"/>
                  <a:pt x="5455920" y="1783080"/>
                </a:cubicBezTo>
                <a:cubicBezTo>
                  <a:pt x="5471160" y="1793240"/>
                  <a:pt x="5484490" y="1807129"/>
                  <a:pt x="5501640" y="1813560"/>
                </a:cubicBezTo>
                <a:cubicBezTo>
                  <a:pt x="5525894" y="1822655"/>
                  <a:pt x="5551937" y="1828800"/>
                  <a:pt x="5577840" y="1828800"/>
                </a:cubicBezTo>
                <a:cubicBezTo>
                  <a:pt x="5760791" y="1828800"/>
                  <a:pt x="5943600" y="1818640"/>
                  <a:pt x="6126480" y="1813560"/>
                </a:cubicBezTo>
                <a:cubicBezTo>
                  <a:pt x="6220635" y="1750790"/>
                  <a:pt x="6133236" y="1825461"/>
                  <a:pt x="6187440" y="1676400"/>
                </a:cubicBezTo>
                <a:cubicBezTo>
                  <a:pt x="6196120" y="1652529"/>
                  <a:pt x="6220825" y="1637644"/>
                  <a:pt x="6233160" y="1615440"/>
                </a:cubicBezTo>
                <a:cubicBezTo>
                  <a:pt x="6246446" y="1591526"/>
                  <a:pt x="6254291" y="1564950"/>
                  <a:pt x="6263640" y="1539240"/>
                </a:cubicBezTo>
                <a:cubicBezTo>
                  <a:pt x="6300795" y="1437063"/>
                  <a:pt x="6291816" y="1461624"/>
                  <a:pt x="6309360" y="1356360"/>
                </a:cubicBezTo>
                <a:cubicBezTo>
                  <a:pt x="6010176" y="1296523"/>
                  <a:pt x="6331255" y="1356767"/>
                  <a:pt x="5577840" y="1310640"/>
                </a:cubicBezTo>
                <a:cubicBezTo>
                  <a:pt x="5499454" y="1305841"/>
                  <a:pt x="5426676" y="1274600"/>
                  <a:pt x="5349240" y="1264920"/>
                </a:cubicBezTo>
                <a:cubicBezTo>
                  <a:pt x="5252936" y="1252882"/>
                  <a:pt x="5156670" y="1237946"/>
                  <a:pt x="5059680" y="1234440"/>
                </a:cubicBezTo>
                <a:cubicBezTo>
                  <a:pt x="4734733" y="1222695"/>
                  <a:pt x="4409440" y="1224280"/>
                  <a:pt x="4084320" y="1219200"/>
                </a:cubicBezTo>
                <a:cubicBezTo>
                  <a:pt x="3887500" y="1194598"/>
                  <a:pt x="3820336" y="1177956"/>
                  <a:pt x="3566160" y="1234440"/>
                </a:cubicBezTo>
                <a:cubicBezTo>
                  <a:pt x="3545713" y="1238984"/>
                  <a:pt x="3555464" y="1274953"/>
                  <a:pt x="3550920" y="1295400"/>
                </a:cubicBezTo>
                <a:cubicBezTo>
                  <a:pt x="3543964" y="1326701"/>
                  <a:pt x="3536780" y="1384640"/>
                  <a:pt x="3520440" y="1417320"/>
                </a:cubicBezTo>
                <a:cubicBezTo>
                  <a:pt x="3512249" y="1433703"/>
                  <a:pt x="3504263" y="1451598"/>
                  <a:pt x="3489960" y="1463040"/>
                </a:cubicBezTo>
                <a:cubicBezTo>
                  <a:pt x="3477416" y="1473075"/>
                  <a:pt x="3459480" y="1473200"/>
                  <a:pt x="3444240" y="1478280"/>
                </a:cubicBezTo>
                <a:cubicBezTo>
                  <a:pt x="3413760" y="1463040"/>
                  <a:pt x="3378270" y="1455200"/>
                  <a:pt x="3352800" y="1432560"/>
                </a:cubicBezTo>
                <a:cubicBezTo>
                  <a:pt x="3278768" y="1366754"/>
                  <a:pt x="3326664" y="1365047"/>
                  <a:pt x="3291840" y="1295400"/>
                </a:cubicBezTo>
                <a:cubicBezTo>
                  <a:pt x="3275457" y="1262635"/>
                  <a:pt x="3230880" y="1203960"/>
                  <a:pt x="3230880" y="1203960"/>
                </a:cubicBezTo>
                <a:cubicBezTo>
                  <a:pt x="3235960" y="1051560"/>
                  <a:pt x="3236895" y="898965"/>
                  <a:pt x="3246120" y="746760"/>
                </a:cubicBezTo>
                <a:cubicBezTo>
                  <a:pt x="3247092" y="730725"/>
                  <a:pt x="3249019" y="711324"/>
                  <a:pt x="3261360" y="701040"/>
                </a:cubicBezTo>
                <a:cubicBezTo>
                  <a:pt x="3282376" y="683527"/>
                  <a:pt x="3311607" y="679211"/>
                  <a:pt x="3337560" y="670560"/>
                </a:cubicBezTo>
                <a:cubicBezTo>
                  <a:pt x="3387875" y="653788"/>
                  <a:pt x="3439337" y="640660"/>
                  <a:pt x="3489960" y="624840"/>
                </a:cubicBezTo>
                <a:cubicBezTo>
                  <a:pt x="3638374" y="578461"/>
                  <a:pt x="3526042" y="608199"/>
                  <a:pt x="3642360" y="579120"/>
                </a:cubicBezTo>
                <a:cubicBezTo>
                  <a:pt x="3668027" y="562008"/>
                  <a:pt x="3713213" y="540352"/>
                  <a:pt x="3718560" y="502920"/>
                </a:cubicBezTo>
                <a:cubicBezTo>
                  <a:pt x="3721522" y="482185"/>
                  <a:pt x="3709944" y="461831"/>
                  <a:pt x="3703320" y="441960"/>
                </a:cubicBezTo>
                <a:cubicBezTo>
                  <a:pt x="3694669" y="416007"/>
                  <a:pt x="3687339" y="388958"/>
                  <a:pt x="3672840" y="365760"/>
                </a:cubicBezTo>
                <a:cubicBezTo>
                  <a:pt x="3656950" y="340336"/>
                  <a:pt x="3537116" y="244827"/>
                  <a:pt x="3535680" y="243840"/>
                </a:cubicBezTo>
                <a:cubicBezTo>
                  <a:pt x="3486862" y="210277"/>
                  <a:pt x="3383280" y="152400"/>
                  <a:pt x="3383280" y="152400"/>
                </a:cubicBezTo>
                <a:cubicBezTo>
                  <a:pt x="3373120" y="137160"/>
                  <a:pt x="3368332" y="116388"/>
                  <a:pt x="3352800" y="106680"/>
                </a:cubicBezTo>
                <a:cubicBezTo>
                  <a:pt x="3325555" y="89652"/>
                  <a:pt x="3261360" y="76200"/>
                  <a:pt x="3261360" y="76200"/>
                </a:cubicBezTo>
                <a:cubicBezTo>
                  <a:pt x="3251200" y="60960"/>
                  <a:pt x="3245183" y="41922"/>
                  <a:pt x="3230880" y="30480"/>
                </a:cubicBezTo>
                <a:cubicBezTo>
                  <a:pt x="3215259" y="17983"/>
                  <a:pt x="3112755" y="759"/>
                  <a:pt x="3108960" y="0"/>
                </a:cubicBezTo>
                <a:cubicBezTo>
                  <a:pt x="2295596" y="62566"/>
                  <a:pt x="2573510" y="-3297"/>
                  <a:pt x="2255520" y="76200"/>
                </a:cubicBezTo>
                <a:cubicBezTo>
                  <a:pt x="2208896" y="216073"/>
                  <a:pt x="2228237" y="135671"/>
                  <a:pt x="2209800" y="320040"/>
                </a:cubicBezTo>
                <a:cubicBezTo>
                  <a:pt x="2219960" y="502920"/>
                  <a:pt x="2222055" y="686427"/>
                  <a:pt x="2240280" y="868680"/>
                </a:cubicBezTo>
                <a:cubicBezTo>
                  <a:pt x="2242541" y="891286"/>
                  <a:pt x="2256216" y="912187"/>
                  <a:pt x="2270760" y="929640"/>
                </a:cubicBezTo>
                <a:cubicBezTo>
                  <a:pt x="2298626" y="963080"/>
                  <a:pt x="2377313" y="980398"/>
                  <a:pt x="2407920" y="990600"/>
                </a:cubicBezTo>
                <a:lnTo>
                  <a:pt x="2453640" y="1005840"/>
                </a:lnTo>
                <a:cubicBezTo>
                  <a:pt x="2463800" y="1021080"/>
                  <a:pt x="2484120" y="1033244"/>
                  <a:pt x="2484120" y="1051560"/>
                </a:cubicBezTo>
                <a:cubicBezTo>
                  <a:pt x="2484120" y="1113361"/>
                  <a:pt x="2465760" y="1173839"/>
                  <a:pt x="2453640" y="1234440"/>
                </a:cubicBezTo>
                <a:cubicBezTo>
                  <a:pt x="2450490" y="1250192"/>
                  <a:pt x="2447311" y="1266794"/>
                  <a:pt x="2438400" y="1280160"/>
                </a:cubicBezTo>
                <a:cubicBezTo>
                  <a:pt x="2414931" y="1315363"/>
                  <a:pt x="2380696" y="1333869"/>
                  <a:pt x="2346960" y="1356360"/>
                </a:cubicBezTo>
                <a:cubicBezTo>
                  <a:pt x="2319867" y="1410547"/>
                  <a:pt x="2316189" y="1410717"/>
                  <a:pt x="2301240" y="1463040"/>
                </a:cubicBezTo>
                <a:cubicBezTo>
                  <a:pt x="2295486" y="1483179"/>
                  <a:pt x="2301903" y="1510369"/>
                  <a:pt x="2286000" y="1524000"/>
                </a:cubicBezTo>
                <a:cubicBezTo>
                  <a:pt x="2261606" y="1544909"/>
                  <a:pt x="2194560" y="1554480"/>
                  <a:pt x="2194560" y="1554480"/>
                </a:cubicBezTo>
                <a:cubicBezTo>
                  <a:pt x="2139201" y="1536027"/>
                  <a:pt x="2242820" y="1534160"/>
                  <a:pt x="2179320" y="1524000"/>
                </a:cubicBezTo>
                <a:close/>
              </a:path>
            </a:pathLst>
          </a:custGeom>
          <a:solidFill>
            <a:srgbClr val="FF0000"/>
          </a:solidFill>
          <a:ln>
            <a:solidFill>
              <a:srgbClr val="FF339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a:extLst>
              <a:ext uri="{FF2B5EF4-FFF2-40B4-BE49-F238E27FC236}">
                <a16:creationId xmlns:a16="http://schemas.microsoft.com/office/drawing/2014/main" id="{DFBBBDC2-2C88-4A61-847F-F5BB5BFC04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799" y="2365773"/>
            <a:ext cx="3192775" cy="2088943"/>
          </a:xfrm>
          <a:prstGeom prst="rect">
            <a:avLst/>
          </a:prstGeom>
        </p:spPr>
      </p:pic>
      <p:sp>
        <p:nvSpPr>
          <p:cNvPr id="28" name="フリーフォーム: 図形 27">
            <a:extLst>
              <a:ext uri="{FF2B5EF4-FFF2-40B4-BE49-F238E27FC236}">
                <a16:creationId xmlns:a16="http://schemas.microsoft.com/office/drawing/2014/main" id="{4351101D-2ED7-4D67-B68F-853F3D45E487}"/>
              </a:ext>
            </a:extLst>
          </p:cNvPr>
          <p:cNvSpPr/>
          <p:nvPr/>
        </p:nvSpPr>
        <p:spPr>
          <a:xfrm>
            <a:off x="461477" y="3048352"/>
            <a:ext cx="1463040" cy="2468880"/>
          </a:xfrm>
          <a:custGeom>
            <a:avLst/>
            <a:gdLst>
              <a:gd name="connsiteX0" fmla="*/ 0 w 1463040"/>
              <a:gd name="connsiteY0" fmla="*/ 2468880 h 2468880"/>
              <a:gd name="connsiteX1" fmla="*/ 143692 w 1463040"/>
              <a:gd name="connsiteY1" fmla="*/ 2377440 h 2468880"/>
              <a:gd name="connsiteX2" fmla="*/ 313509 w 1463040"/>
              <a:gd name="connsiteY2" fmla="*/ 2299063 h 2468880"/>
              <a:gd name="connsiteX3" fmla="*/ 496389 w 1463040"/>
              <a:gd name="connsiteY3" fmla="*/ 2207623 h 2468880"/>
              <a:gd name="connsiteX4" fmla="*/ 613955 w 1463040"/>
              <a:gd name="connsiteY4" fmla="*/ 2181497 h 2468880"/>
              <a:gd name="connsiteX5" fmla="*/ 705395 w 1463040"/>
              <a:gd name="connsiteY5" fmla="*/ 2116183 h 2468880"/>
              <a:gd name="connsiteX6" fmla="*/ 757646 w 1463040"/>
              <a:gd name="connsiteY6" fmla="*/ 2090057 h 2468880"/>
              <a:gd name="connsiteX7" fmla="*/ 822960 w 1463040"/>
              <a:gd name="connsiteY7" fmla="*/ 2024743 h 2468880"/>
              <a:gd name="connsiteX8" fmla="*/ 940526 w 1463040"/>
              <a:gd name="connsiteY8" fmla="*/ 1946365 h 2468880"/>
              <a:gd name="connsiteX9" fmla="*/ 966652 w 1463040"/>
              <a:gd name="connsiteY9" fmla="*/ 1907177 h 2468880"/>
              <a:gd name="connsiteX10" fmla="*/ 1058092 w 1463040"/>
              <a:gd name="connsiteY10" fmla="*/ 1828800 h 2468880"/>
              <a:gd name="connsiteX11" fmla="*/ 1175657 w 1463040"/>
              <a:gd name="connsiteY11" fmla="*/ 1763485 h 2468880"/>
              <a:gd name="connsiteX12" fmla="*/ 1227909 w 1463040"/>
              <a:gd name="connsiteY12" fmla="*/ 1711234 h 2468880"/>
              <a:gd name="connsiteX13" fmla="*/ 1254035 w 1463040"/>
              <a:gd name="connsiteY13" fmla="*/ 1619794 h 2468880"/>
              <a:gd name="connsiteX14" fmla="*/ 1293223 w 1463040"/>
              <a:gd name="connsiteY14" fmla="*/ 1593668 h 2468880"/>
              <a:gd name="connsiteX15" fmla="*/ 1319349 w 1463040"/>
              <a:gd name="connsiteY15" fmla="*/ 1528354 h 2468880"/>
              <a:gd name="connsiteX16" fmla="*/ 1345475 w 1463040"/>
              <a:gd name="connsiteY16" fmla="*/ 1476103 h 2468880"/>
              <a:gd name="connsiteX17" fmla="*/ 1371600 w 1463040"/>
              <a:gd name="connsiteY17" fmla="*/ 1319348 h 2468880"/>
              <a:gd name="connsiteX18" fmla="*/ 1410789 w 1463040"/>
              <a:gd name="connsiteY18" fmla="*/ 1240971 h 2468880"/>
              <a:gd name="connsiteX19" fmla="*/ 1436915 w 1463040"/>
              <a:gd name="connsiteY19" fmla="*/ 1031965 h 2468880"/>
              <a:gd name="connsiteX20" fmla="*/ 1463040 w 1463040"/>
              <a:gd name="connsiteY20"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3040" h="2468880">
                <a:moveTo>
                  <a:pt x="0" y="2468880"/>
                </a:moveTo>
                <a:cubicBezTo>
                  <a:pt x="53890" y="2432953"/>
                  <a:pt x="88334" y="2408194"/>
                  <a:pt x="143692" y="2377440"/>
                </a:cubicBezTo>
                <a:cubicBezTo>
                  <a:pt x="205181" y="2343280"/>
                  <a:pt x="242278" y="2334679"/>
                  <a:pt x="313509" y="2299063"/>
                </a:cubicBezTo>
                <a:cubicBezTo>
                  <a:pt x="421296" y="2245170"/>
                  <a:pt x="345995" y="2257754"/>
                  <a:pt x="496389" y="2207623"/>
                </a:cubicBezTo>
                <a:cubicBezTo>
                  <a:pt x="534474" y="2194928"/>
                  <a:pt x="574766" y="2190206"/>
                  <a:pt x="613955" y="2181497"/>
                </a:cubicBezTo>
                <a:cubicBezTo>
                  <a:pt x="636397" y="2164665"/>
                  <a:pt x="678643" y="2131470"/>
                  <a:pt x="705395" y="2116183"/>
                </a:cubicBezTo>
                <a:cubicBezTo>
                  <a:pt x="722302" y="2106522"/>
                  <a:pt x="742275" y="2102012"/>
                  <a:pt x="757646" y="2090057"/>
                </a:cubicBezTo>
                <a:cubicBezTo>
                  <a:pt x="781950" y="2071154"/>
                  <a:pt x="798656" y="2043646"/>
                  <a:pt x="822960" y="2024743"/>
                </a:cubicBezTo>
                <a:cubicBezTo>
                  <a:pt x="946024" y="1929026"/>
                  <a:pt x="794324" y="2092567"/>
                  <a:pt x="940526" y="1946365"/>
                </a:cubicBezTo>
                <a:cubicBezTo>
                  <a:pt x="951627" y="1935264"/>
                  <a:pt x="956435" y="1919097"/>
                  <a:pt x="966652" y="1907177"/>
                </a:cubicBezTo>
                <a:cubicBezTo>
                  <a:pt x="1008890" y="1857899"/>
                  <a:pt x="1011866" y="1859616"/>
                  <a:pt x="1058092" y="1828800"/>
                </a:cubicBezTo>
                <a:cubicBezTo>
                  <a:pt x="1116156" y="1741700"/>
                  <a:pt x="1040135" y="1837406"/>
                  <a:pt x="1175657" y="1763485"/>
                </a:cubicBezTo>
                <a:cubicBezTo>
                  <a:pt x="1197281" y="1751690"/>
                  <a:pt x="1210492" y="1728651"/>
                  <a:pt x="1227909" y="1711234"/>
                </a:cubicBezTo>
                <a:cubicBezTo>
                  <a:pt x="1236618" y="1680754"/>
                  <a:pt x="1238640" y="1647505"/>
                  <a:pt x="1254035" y="1619794"/>
                </a:cubicBezTo>
                <a:cubicBezTo>
                  <a:pt x="1261659" y="1606070"/>
                  <a:pt x="1284098" y="1606443"/>
                  <a:pt x="1293223" y="1593668"/>
                </a:cubicBezTo>
                <a:cubicBezTo>
                  <a:pt x="1306852" y="1574587"/>
                  <a:pt x="1309826" y="1549781"/>
                  <a:pt x="1319349" y="1528354"/>
                </a:cubicBezTo>
                <a:cubicBezTo>
                  <a:pt x="1327258" y="1510560"/>
                  <a:pt x="1336766" y="1493520"/>
                  <a:pt x="1345475" y="1476103"/>
                </a:cubicBezTo>
                <a:cubicBezTo>
                  <a:pt x="1354183" y="1423851"/>
                  <a:pt x="1357422" y="1370388"/>
                  <a:pt x="1371600" y="1319348"/>
                </a:cubicBezTo>
                <a:cubicBezTo>
                  <a:pt x="1379418" y="1291204"/>
                  <a:pt x="1404316" y="1269454"/>
                  <a:pt x="1410789" y="1240971"/>
                </a:cubicBezTo>
                <a:cubicBezTo>
                  <a:pt x="1426349" y="1172506"/>
                  <a:pt x="1428206" y="1101634"/>
                  <a:pt x="1436915" y="1031965"/>
                </a:cubicBezTo>
                <a:cubicBezTo>
                  <a:pt x="1445849" y="687982"/>
                  <a:pt x="1463040" y="344099"/>
                  <a:pt x="1463040"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図形 34">
            <a:extLst>
              <a:ext uri="{FF2B5EF4-FFF2-40B4-BE49-F238E27FC236}">
                <a16:creationId xmlns:a16="http://schemas.microsoft.com/office/drawing/2014/main" id="{C0ADADC0-ED09-49E1-92AE-C4E31851BFC7}"/>
              </a:ext>
            </a:extLst>
          </p:cNvPr>
          <p:cNvSpPr/>
          <p:nvPr/>
        </p:nvSpPr>
        <p:spPr>
          <a:xfrm>
            <a:off x="2186340" y="3187966"/>
            <a:ext cx="1296284" cy="2024743"/>
          </a:xfrm>
          <a:custGeom>
            <a:avLst/>
            <a:gdLst>
              <a:gd name="connsiteX0" fmla="*/ 1296284 w 1296284"/>
              <a:gd name="connsiteY0" fmla="*/ 2024743 h 2024743"/>
              <a:gd name="connsiteX1" fmla="*/ 1061152 w 1296284"/>
              <a:gd name="connsiteY1" fmla="*/ 1763486 h 2024743"/>
              <a:gd name="connsiteX2" fmla="*/ 943586 w 1296284"/>
              <a:gd name="connsiteY2" fmla="*/ 1711234 h 2024743"/>
              <a:gd name="connsiteX3" fmla="*/ 865209 w 1296284"/>
              <a:gd name="connsiteY3" fmla="*/ 1619794 h 2024743"/>
              <a:gd name="connsiteX4" fmla="*/ 773769 w 1296284"/>
              <a:gd name="connsiteY4" fmla="*/ 1567543 h 2024743"/>
              <a:gd name="connsiteX5" fmla="*/ 708455 w 1296284"/>
              <a:gd name="connsiteY5" fmla="*/ 1502228 h 2024743"/>
              <a:gd name="connsiteX6" fmla="*/ 656204 w 1296284"/>
              <a:gd name="connsiteY6" fmla="*/ 1410788 h 2024743"/>
              <a:gd name="connsiteX7" fmla="*/ 590889 w 1296284"/>
              <a:gd name="connsiteY7" fmla="*/ 1384663 h 2024743"/>
              <a:gd name="connsiteX8" fmla="*/ 473324 w 1296284"/>
              <a:gd name="connsiteY8" fmla="*/ 1267097 h 2024743"/>
              <a:gd name="connsiteX9" fmla="*/ 421072 w 1296284"/>
              <a:gd name="connsiteY9" fmla="*/ 1214846 h 2024743"/>
              <a:gd name="connsiteX10" fmla="*/ 394946 w 1296284"/>
              <a:gd name="connsiteY10" fmla="*/ 1149531 h 2024743"/>
              <a:gd name="connsiteX11" fmla="*/ 355758 w 1296284"/>
              <a:gd name="connsiteY11" fmla="*/ 1123406 h 2024743"/>
              <a:gd name="connsiteX12" fmla="*/ 329632 w 1296284"/>
              <a:gd name="connsiteY12" fmla="*/ 1058091 h 2024743"/>
              <a:gd name="connsiteX13" fmla="*/ 238192 w 1296284"/>
              <a:gd name="connsiteY13" fmla="*/ 940526 h 2024743"/>
              <a:gd name="connsiteX14" fmla="*/ 185941 w 1296284"/>
              <a:gd name="connsiteY14" fmla="*/ 822960 h 2024743"/>
              <a:gd name="connsiteX15" fmla="*/ 120626 w 1296284"/>
              <a:gd name="connsiteY15" fmla="*/ 705394 h 2024743"/>
              <a:gd name="connsiteX16" fmla="*/ 94501 w 1296284"/>
              <a:gd name="connsiteY16" fmla="*/ 653143 h 2024743"/>
              <a:gd name="connsiteX17" fmla="*/ 68375 w 1296284"/>
              <a:gd name="connsiteY17" fmla="*/ 509451 h 2024743"/>
              <a:gd name="connsiteX18" fmla="*/ 3061 w 1296284"/>
              <a:gd name="connsiteY18" fmla="*/ 235131 h 2024743"/>
              <a:gd name="connsiteX19" fmla="*/ 3061 w 1296284"/>
              <a:gd name="connsiteY19" fmla="*/ 0 h 202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6284" h="2024743">
                <a:moveTo>
                  <a:pt x="1296284" y="2024743"/>
                </a:moveTo>
                <a:cubicBezTo>
                  <a:pt x="1242640" y="1953218"/>
                  <a:pt x="1131479" y="1794743"/>
                  <a:pt x="1061152" y="1763486"/>
                </a:cubicBezTo>
                <a:lnTo>
                  <a:pt x="943586" y="1711234"/>
                </a:lnTo>
                <a:cubicBezTo>
                  <a:pt x="917460" y="1680754"/>
                  <a:pt x="893595" y="1648181"/>
                  <a:pt x="865209" y="1619794"/>
                </a:cubicBezTo>
                <a:cubicBezTo>
                  <a:pt x="846743" y="1601327"/>
                  <a:pt x="794264" y="1577790"/>
                  <a:pt x="773769" y="1567543"/>
                </a:cubicBezTo>
                <a:cubicBezTo>
                  <a:pt x="751998" y="1545771"/>
                  <a:pt x="726929" y="1526860"/>
                  <a:pt x="708455" y="1502228"/>
                </a:cubicBezTo>
                <a:cubicBezTo>
                  <a:pt x="687392" y="1474144"/>
                  <a:pt x="681027" y="1435611"/>
                  <a:pt x="656204" y="1410788"/>
                </a:cubicBezTo>
                <a:cubicBezTo>
                  <a:pt x="639623" y="1394207"/>
                  <a:pt x="612661" y="1393371"/>
                  <a:pt x="590889" y="1384663"/>
                </a:cubicBezTo>
                <a:lnTo>
                  <a:pt x="473324" y="1267097"/>
                </a:lnTo>
                <a:lnTo>
                  <a:pt x="421072" y="1214846"/>
                </a:lnTo>
                <a:cubicBezTo>
                  <a:pt x="412363" y="1193074"/>
                  <a:pt x="408575" y="1168612"/>
                  <a:pt x="394946" y="1149531"/>
                </a:cubicBezTo>
                <a:cubicBezTo>
                  <a:pt x="385821" y="1136756"/>
                  <a:pt x="364883" y="1136181"/>
                  <a:pt x="355758" y="1123406"/>
                </a:cubicBezTo>
                <a:cubicBezTo>
                  <a:pt x="342129" y="1104325"/>
                  <a:pt x="340860" y="1078677"/>
                  <a:pt x="329632" y="1058091"/>
                </a:cubicBezTo>
                <a:cubicBezTo>
                  <a:pt x="292132" y="989341"/>
                  <a:pt x="284876" y="987209"/>
                  <a:pt x="238192" y="940526"/>
                </a:cubicBezTo>
                <a:cubicBezTo>
                  <a:pt x="173877" y="811895"/>
                  <a:pt x="252656" y="973071"/>
                  <a:pt x="185941" y="822960"/>
                </a:cubicBezTo>
                <a:cubicBezTo>
                  <a:pt x="158100" y="760317"/>
                  <a:pt x="157266" y="771345"/>
                  <a:pt x="120626" y="705394"/>
                </a:cubicBezTo>
                <a:cubicBezTo>
                  <a:pt x="111169" y="688372"/>
                  <a:pt x="103209" y="670560"/>
                  <a:pt x="94501" y="653143"/>
                </a:cubicBezTo>
                <a:cubicBezTo>
                  <a:pt x="85792" y="605246"/>
                  <a:pt x="80182" y="556680"/>
                  <a:pt x="68375" y="509451"/>
                </a:cubicBezTo>
                <a:cubicBezTo>
                  <a:pt x="16971" y="303837"/>
                  <a:pt x="43403" y="692351"/>
                  <a:pt x="3061" y="235131"/>
                </a:cubicBezTo>
                <a:cubicBezTo>
                  <a:pt x="-3828" y="157057"/>
                  <a:pt x="3061" y="78377"/>
                  <a:pt x="3061"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図形 36">
            <a:extLst>
              <a:ext uri="{FF2B5EF4-FFF2-40B4-BE49-F238E27FC236}">
                <a16:creationId xmlns:a16="http://schemas.microsoft.com/office/drawing/2014/main" id="{11838073-9254-4450-95F1-C50CE9584F5A}"/>
              </a:ext>
            </a:extLst>
          </p:cNvPr>
          <p:cNvSpPr/>
          <p:nvPr/>
        </p:nvSpPr>
        <p:spPr>
          <a:xfrm>
            <a:off x="272480" y="2147111"/>
            <a:ext cx="1389510" cy="953588"/>
          </a:xfrm>
          <a:custGeom>
            <a:avLst/>
            <a:gdLst>
              <a:gd name="connsiteX0" fmla="*/ 0 w 2116183"/>
              <a:gd name="connsiteY0" fmla="*/ 169817 h 953588"/>
              <a:gd name="connsiteX1" fmla="*/ 65315 w 2116183"/>
              <a:gd name="connsiteY1" fmla="*/ 91440 h 953588"/>
              <a:gd name="connsiteX2" fmla="*/ 182880 w 2116183"/>
              <a:gd name="connsiteY2" fmla="*/ 52251 h 953588"/>
              <a:gd name="connsiteX3" fmla="*/ 535577 w 2116183"/>
              <a:gd name="connsiteY3" fmla="*/ 0 h 953588"/>
              <a:gd name="connsiteX4" fmla="*/ 940526 w 2116183"/>
              <a:gd name="connsiteY4" fmla="*/ 52251 h 953588"/>
              <a:gd name="connsiteX5" fmla="*/ 1123406 w 2116183"/>
              <a:gd name="connsiteY5" fmla="*/ 78377 h 953588"/>
              <a:gd name="connsiteX6" fmla="*/ 1175657 w 2116183"/>
              <a:gd name="connsiteY6" fmla="*/ 104502 h 953588"/>
              <a:gd name="connsiteX7" fmla="*/ 1240972 w 2116183"/>
              <a:gd name="connsiteY7" fmla="*/ 130628 h 953588"/>
              <a:gd name="connsiteX8" fmla="*/ 1319349 w 2116183"/>
              <a:gd name="connsiteY8" fmla="*/ 195942 h 953588"/>
              <a:gd name="connsiteX9" fmla="*/ 1358537 w 2116183"/>
              <a:gd name="connsiteY9" fmla="*/ 248194 h 953588"/>
              <a:gd name="connsiteX10" fmla="*/ 1436915 w 2116183"/>
              <a:gd name="connsiteY10" fmla="*/ 287382 h 953588"/>
              <a:gd name="connsiteX11" fmla="*/ 1476103 w 2116183"/>
              <a:gd name="connsiteY11" fmla="*/ 313508 h 953588"/>
              <a:gd name="connsiteX12" fmla="*/ 1554480 w 2116183"/>
              <a:gd name="connsiteY12" fmla="*/ 404948 h 953588"/>
              <a:gd name="connsiteX13" fmla="*/ 1645920 w 2116183"/>
              <a:gd name="connsiteY13" fmla="*/ 483325 h 953588"/>
              <a:gd name="connsiteX14" fmla="*/ 1737360 w 2116183"/>
              <a:gd name="connsiteY14" fmla="*/ 574765 h 953588"/>
              <a:gd name="connsiteX15" fmla="*/ 1789612 w 2116183"/>
              <a:gd name="connsiteY15" fmla="*/ 640080 h 953588"/>
              <a:gd name="connsiteX16" fmla="*/ 1881052 w 2116183"/>
              <a:gd name="connsiteY16" fmla="*/ 692331 h 953588"/>
              <a:gd name="connsiteX17" fmla="*/ 1907177 w 2116183"/>
              <a:gd name="connsiteY17" fmla="*/ 757645 h 953588"/>
              <a:gd name="connsiteX18" fmla="*/ 1946366 w 2116183"/>
              <a:gd name="connsiteY18" fmla="*/ 783771 h 953588"/>
              <a:gd name="connsiteX19" fmla="*/ 1998617 w 2116183"/>
              <a:gd name="connsiteY19" fmla="*/ 836022 h 953588"/>
              <a:gd name="connsiteX20" fmla="*/ 2063932 w 2116183"/>
              <a:gd name="connsiteY20" fmla="*/ 927462 h 953588"/>
              <a:gd name="connsiteX21" fmla="*/ 2116183 w 2116183"/>
              <a:gd name="connsiteY21" fmla="*/ 953588 h 95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6183" h="953588">
                <a:moveTo>
                  <a:pt x="0" y="169817"/>
                </a:moveTo>
                <a:cubicBezTo>
                  <a:pt x="21772" y="143691"/>
                  <a:pt x="36708" y="109830"/>
                  <a:pt x="65315" y="91440"/>
                </a:cubicBezTo>
                <a:cubicBezTo>
                  <a:pt x="100063" y="69102"/>
                  <a:pt x="142805" y="62270"/>
                  <a:pt x="182880" y="52251"/>
                </a:cubicBezTo>
                <a:cubicBezTo>
                  <a:pt x="279596" y="28072"/>
                  <a:pt x="445639" y="11242"/>
                  <a:pt x="535577" y="0"/>
                </a:cubicBezTo>
                <a:lnTo>
                  <a:pt x="940526" y="52251"/>
                </a:lnTo>
                <a:cubicBezTo>
                  <a:pt x="1001565" y="60389"/>
                  <a:pt x="1063293" y="65019"/>
                  <a:pt x="1123406" y="78377"/>
                </a:cubicBezTo>
                <a:cubicBezTo>
                  <a:pt x="1142415" y="82601"/>
                  <a:pt x="1157863" y="96593"/>
                  <a:pt x="1175657" y="104502"/>
                </a:cubicBezTo>
                <a:cubicBezTo>
                  <a:pt x="1197085" y="114025"/>
                  <a:pt x="1219200" y="121919"/>
                  <a:pt x="1240972" y="130628"/>
                </a:cubicBezTo>
                <a:cubicBezTo>
                  <a:pt x="1307590" y="230559"/>
                  <a:pt x="1216226" y="107551"/>
                  <a:pt x="1319349" y="195942"/>
                </a:cubicBezTo>
                <a:cubicBezTo>
                  <a:pt x="1335879" y="210111"/>
                  <a:pt x="1341352" y="234828"/>
                  <a:pt x="1358537" y="248194"/>
                </a:cubicBezTo>
                <a:cubicBezTo>
                  <a:pt x="1381594" y="266127"/>
                  <a:pt x="1411381" y="273197"/>
                  <a:pt x="1436915" y="287382"/>
                </a:cubicBezTo>
                <a:cubicBezTo>
                  <a:pt x="1450639" y="295006"/>
                  <a:pt x="1463040" y="304799"/>
                  <a:pt x="1476103" y="313508"/>
                </a:cubicBezTo>
                <a:cubicBezTo>
                  <a:pt x="1527133" y="415568"/>
                  <a:pt x="1469693" y="320161"/>
                  <a:pt x="1554480" y="404948"/>
                </a:cubicBezTo>
                <a:cubicBezTo>
                  <a:pt x="1639267" y="489735"/>
                  <a:pt x="1543862" y="432297"/>
                  <a:pt x="1645920" y="483325"/>
                </a:cubicBezTo>
                <a:cubicBezTo>
                  <a:pt x="1704985" y="571922"/>
                  <a:pt x="1628757" y="466162"/>
                  <a:pt x="1737360" y="574765"/>
                </a:cubicBezTo>
                <a:cubicBezTo>
                  <a:pt x="1757075" y="594480"/>
                  <a:pt x="1769897" y="620365"/>
                  <a:pt x="1789612" y="640080"/>
                </a:cubicBezTo>
                <a:cubicBezTo>
                  <a:pt x="1808075" y="658543"/>
                  <a:pt x="1860563" y="682087"/>
                  <a:pt x="1881052" y="692331"/>
                </a:cubicBezTo>
                <a:cubicBezTo>
                  <a:pt x="1889760" y="714102"/>
                  <a:pt x="1893548" y="738564"/>
                  <a:pt x="1907177" y="757645"/>
                </a:cubicBezTo>
                <a:cubicBezTo>
                  <a:pt x="1916302" y="770420"/>
                  <a:pt x="1934446" y="773554"/>
                  <a:pt x="1946366" y="783771"/>
                </a:cubicBezTo>
                <a:cubicBezTo>
                  <a:pt x="1965068" y="799801"/>
                  <a:pt x="1981200" y="818605"/>
                  <a:pt x="1998617" y="836022"/>
                </a:cubicBezTo>
                <a:cubicBezTo>
                  <a:pt x="2026245" y="905092"/>
                  <a:pt x="2008130" y="895576"/>
                  <a:pt x="2063932" y="927462"/>
                </a:cubicBezTo>
                <a:cubicBezTo>
                  <a:pt x="2080839" y="937123"/>
                  <a:pt x="2116183" y="953588"/>
                  <a:pt x="2116183" y="953588"/>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B069C47D-D6F0-4533-BD0A-F59632BF92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6656" y="1856108"/>
            <a:ext cx="792088" cy="792088"/>
          </a:xfrm>
          <a:prstGeom prst="rect">
            <a:avLst/>
          </a:prstGeom>
        </p:spPr>
      </p:pic>
      <p:sp>
        <p:nvSpPr>
          <p:cNvPr id="40" name="円/楕円 14">
            <a:extLst>
              <a:ext uri="{FF2B5EF4-FFF2-40B4-BE49-F238E27FC236}">
                <a16:creationId xmlns:a16="http://schemas.microsoft.com/office/drawing/2014/main" id="{333C043E-9798-416A-9FB2-086734AD169E}"/>
              </a:ext>
            </a:extLst>
          </p:cNvPr>
          <p:cNvSpPr/>
          <p:nvPr/>
        </p:nvSpPr>
        <p:spPr>
          <a:xfrm>
            <a:off x="6405617" y="2894050"/>
            <a:ext cx="2448272" cy="696772"/>
          </a:xfrm>
          <a:prstGeom prst="ellipse">
            <a:avLst/>
          </a:prstGeom>
          <a:solidFill>
            <a:schemeClr val="accent6">
              <a:lumMod val="20000"/>
              <a:lumOff val="80000"/>
            </a:schemeClr>
          </a:solidFill>
          <a:ln>
            <a:solidFill>
              <a:srgbClr val="FF0000"/>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そのために</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何をするのか？</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861DEA9B-512D-40FE-A7CD-9B3D415CBFAC}"/>
              </a:ext>
            </a:extLst>
          </p:cNvPr>
          <p:cNvSpPr/>
          <p:nvPr/>
        </p:nvSpPr>
        <p:spPr>
          <a:xfrm>
            <a:off x="4047426" y="1720750"/>
            <a:ext cx="4924373" cy="707886"/>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コンセプト</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実現したい世界感　サービスが実現した未来</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F2C94C1E-D0ED-495E-9675-A7101A76CB2F}"/>
              </a:ext>
            </a:extLst>
          </p:cNvPr>
          <p:cNvSpPr txBox="1"/>
          <p:nvPr/>
        </p:nvSpPr>
        <p:spPr>
          <a:xfrm>
            <a:off x="4138671" y="3001222"/>
            <a:ext cx="2247631" cy="461665"/>
          </a:xfrm>
          <a:prstGeom prst="rect">
            <a:avLst/>
          </a:prstGeom>
          <a:solidFill>
            <a:schemeClr val="accent3">
              <a:lumMod val="20000"/>
              <a:lumOff val="80000"/>
            </a:schemeClr>
          </a:solid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プロセス</a:t>
            </a:r>
          </a:p>
        </p:txBody>
      </p:sp>
      <p:sp>
        <p:nvSpPr>
          <p:cNvPr id="44" name="円/楕円 16">
            <a:extLst>
              <a:ext uri="{FF2B5EF4-FFF2-40B4-BE49-F238E27FC236}">
                <a16:creationId xmlns:a16="http://schemas.microsoft.com/office/drawing/2014/main" id="{5729FAD1-A8D5-4D84-A286-8BF07FAC3825}"/>
              </a:ext>
            </a:extLst>
          </p:cNvPr>
          <p:cNvSpPr/>
          <p:nvPr/>
        </p:nvSpPr>
        <p:spPr>
          <a:xfrm>
            <a:off x="4304928" y="4955211"/>
            <a:ext cx="838779" cy="561123"/>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誰に</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円/楕円 19">
            <a:extLst>
              <a:ext uri="{FF2B5EF4-FFF2-40B4-BE49-F238E27FC236}">
                <a16:creationId xmlns:a16="http://schemas.microsoft.com/office/drawing/2014/main" id="{DCB43AF9-0987-4163-9388-F10E810B2621}"/>
              </a:ext>
            </a:extLst>
          </p:cNvPr>
          <p:cNvSpPr/>
          <p:nvPr/>
        </p:nvSpPr>
        <p:spPr>
          <a:xfrm>
            <a:off x="5731822" y="4896115"/>
            <a:ext cx="838778" cy="693125"/>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いつ</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円/楕円 23">
            <a:extLst>
              <a:ext uri="{FF2B5EF4-FFF2-40B4-BE49-F238E27FC236}">
                <a16:creationId xmlns:a16="http://schemas.microsoft.com/office/drawing/2014/main" id="{2D00A253-AAD4-4186-BF0A-8BEC29138596}"/>
              </a:ext>
            </a:extLst>
          </p:cNvPr>
          <p:cNvSpPr/>
          <p:nvPr/>
        </p:nvSpPr>
        <p:spPr>
          <a:xfrm>
            <a:off x="8355475" y="4846953"/>
            <a:ext cx="1108712" cy="693125"/>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どこで</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場所</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円/楕円 25">
            <a:extLst>
              <a:ext uri="{FF2B5EF4-FFF2-40B4-BE49-F238E27FC236}">
                <a16:creationId xmlns:a16="http://schemas.microsoft.com/office/drawing/2014/main" id="{1B06C45D-FB22-430A-A67F-57B42A7C74EF}"/>
              </a:ext>
            </a:extLst>
          </p:cNvPr>
          <p:cNvSpPr/>
          <p:nvPr/>
        </p:nvSpPr>
        <p:spPr>
          <a:xfrm>
            <a:off x="6982692" y="4864398"/>
            <a:ext cx="940049" cy="693124"/>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方法</a:t>
            </a:r>
          </a:p>
        </p:txBody>
      </p:sp>
      <p:sp>
        <p:nvSpPr>
          <p:cNvPr id="48" name="Rectangle: Rounded Corners 2">
            <a:extLst>
              <a:ext uri="{FF2B5EF4-FFF2-40B4-BE49-F238E27FC236}">
                <a16:creationId xmlns:a16="http://schemas.microsoft.com/office/drawing/2014/main" id="{8B0216F1-1E1C-4BB1-827E-B0E05098F353}"/>
              </a:ext>
            </a:extLst>
          </p:cNvPr>
          <p:cNvSpPr/>
          <p:nvPr/>
        </p:nvSpPr>
        <p:spPr>
          <a:xfrm>
            <a:off x="3586070" y="3750720"/>
            <a:ext cx="6232774" cy="2990648"/>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74967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id="{A2DBE469-70EF-4941-BCD8-817E7409C1FA}"/>
              </a:ext>
            </a:extLst>
          </p:cNvPr>
          <p:cNvSpPr txBox="1">
            <a:spLocks noChangeArrowheads="1"/>
          </p:cNvSpPr>
          <p:nvPr/>
        </p:nvSpPr>
        <p:spPr bwMode="auto">
          <a:xfrm>
            <a:off x="128464" y="188640"/>
            <a:ext cx="9739082" cy="430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400" dirty="0">
                <a:ea typeface="HGP創英角ｺﾞｼｯｸUB" pitchFamily="50" charset="-128"/>
              </a:rPr>
              <a:t>ビジネスアイデアワーク</a:t>
            </a:r>
            <a:endParaRPr lang="en-US" altLang="ja-JP" sz="4400" dirty="0">
              <a:ea typeface="HGP創英角ｺﾞｼｯｸUB" pitchFamily="50" charset="-128"/>
            </a:endParaRPr>
          </a:p>
          <a:p>
            <a:pPr>
              <a:lnSpc>
                <a:spcPts val="3500"/>
              </a:lnSpc>
              <a:spcBef>
                <a:spcPct val="0"/>
              </a:spcBef>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〇大きな課題、身近な課題、自分がやりたいを書き出そう。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35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課題を解決した後の想像図を絵で表現してみよう。</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5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下記から選んで①～④をご記入ください。</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5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１：自分がやりたいこと、課題など自由にどうぞ</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5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２：製造業と小売業を活性化</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5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３：地域の活性化</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5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４：どうやって売っていくのか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500"/>
              </a:lnSpc>
              <a:spcBef>
                <a:spcPct val="0"/>
              </a:spcBef>
              <a:buFontTx/>
              <a:buNone/>
            </a:pP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（クルマ、服飾、本、</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CD</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等）</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3">
            <a:extLst>
              <a:ext uri="{FF2B5EF4-FFF2-40B4-BE49-F238E27FC236}">
                <a16:creationId xmlns:a16="http://schemas.microsoft.com/office/drawing/2014/main" id="{14C243EC-64B4-437A-AA02-09E238639C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8684" y="4486056"/>
            <a:ext cx="1296144" cy="247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円/楕円 10">
            <a:extLst>
              <a:ext uri="{FF2B5EF4-FFF2-40B4-BE49-F238E27FC236}">
                <a16:creationId xmlns:a16="http://schemas.microsoft.com/office/drawing/2014/main" id="{BF0006BE-BEC7-4E83-88C6-D39B7A321E3B}"/>
              </a:ext>
            </a:extLst>
          </p:cNvPr>
          <p:cNvSpPr/>
          <p:nvPr/>
        </p:nvSpPr>
        <p:spPr>
          <a:xfrm>
            <a:off x="272480" y="4628835"/>
            <a:ext cx="1656184" cy="122413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自動に荷物を</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運ぶサービス</a:t>
            </a:r>
          </a:p>
        </p:txBody>
      </p:sp>
      <p:pic>
        <p:nvPicPr>
          <p:cNvPr id="9" name="Picture 2" descr="C:\temp\work\scan\20180601103140444.png">
            <a:extLst>
              <a:ext uri="{FF2B5EF4-FFF2-40B4-BE49-F238E27FC236}">
                <a16:creationId xmlns:a16="http://schemas.microsoft.com/office/drawing/2014/main" id="{FC4A3A22-02A9-45BC-9508-9A85BB72BD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571" y="2686680"/>
            <a:ext cx="5633975" cy="3982680"/>
          </a:xfrm>
          <a:prstGeom prst="rect">
            <a:avLst/>
          </a:prstGeom>
          <a:noFill/>
          <a:extLst>
            <a:ext uri="{909E8E84-426E-40DD-AFC4-6F175D3DCCD1}">
              <a14:hiddenFill xmlns:a14="http://schemas.microsoft.com/office/drawing/2010/main">
                <a:solidFill>
                  <a:srgbClr val="FFFFFF"/>
                </a:solidFill>
              </a14:hiddenFill>
            </a:ext>
          </a:extLst>
        </p:spPr>
      </p:pic>
      <p:sp>
        <p:nvSpPr>
          <p:cNvPr id="10" name="円/楕円 10">
            <a:extLst>
              <a:ext uri="{FF2B5EF4-FFF2-40B4-BE49-F238E27FC236}">
                <a16:creationId xmlns:a16="http://schemas.microsoft.com/office/drawing/2014/main" id="{6D1D104D-692C-45E8-B196-5E2141ACD685}"/>
              </a:ext>
            </a:extLst>
          </p:cNvPr>
          <p:cNvSpPr/>
          <p:nvPr/>
        </p:nvSpPr>
        <p:spPr>
          <a:xfrm>
            <a:off x="6609184" y="2358716"/>
            <a:ext cx="2592288" cy="47928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こんなの</a:t>
            </a:r>
          </a:p>
        </p:txBody>
      </p:sp>
    </p:spTree>
    <p:extLst>
      <p:ext uri="{BB962C8B-B14F-4D97-AF65-F5344CB8AC3E}">
        <p14:creationId xmlns:p14="http://schemas.microsoft.com/office/powerpoint/2010/main" val="158798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3BECF14-459F-48D7-A3C9-314B49DF63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52834" y="786952"/>
            <a:ext cx="8409384" cy="4294980"/>
          </a:xfrm>
          <a:prstGeom prst="rect">
            <a:avLst/>
          </a:prstGeom>
        </p:spPr>
      </p:pic>
      <p:sp>
        <p:nvSpPr>
          <p:cNvPr id="24" name="正方形/長方形 23">
            <a:extLst>
              <a:ext uri="{FF2B5EF4-FFF2-40B4-BE49-F238E27FC236}">
                <a16:creationId xmlns:a16="http://schemas.microsoft.com/office/drawing/2014/main" id="{D1AF2B77-3187-429C-9944-06A8912BEA23}"/>
              </a:ext>
            </a:extLst>
          </p:cNvPr>
          <p:cNvSpPr/>
          <p:nvPr/>
        </p:nvSpPr>
        <p:spPr>
          <a:xfrm>
            <a:off x="67904" y="67271"/>
            <a:ext cx="9781640" cy="646331"/>
          </a:xfrm>
          <a:prstGeom prst="rect">
            <a:avLst/>
          </a:prstGeom>
          <a:ln>
            <a:solidFill>
              <a:schemeClr val="bg1"/>
            </a:solidFill>
          </a:ln>
        </p:spPr>
        <p:txBody>
          <a:bodyPr wrap="square">
            <a:spAutoFit/>
          </a:bodyPr>
          <a:lstStyle/>
          <a:p>
            <a:pPr algn="ctr"/>
            <a:r>
              <a:rPr lang="ja-JP" altLang="en-US" sz="36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自分がビジョンを描け</a:t>
            </a:r>
            <a:endParaRPr lang="en-US" altLang="ja-JP" sz="36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p:txBody>
      </p:sp>
      <p:sp>
        <p:nvSpPr>
          <p:cNvPr id="40" name="角丸四角形 15">
            <a:extLst>
              <a:ext uri="{FF2B5EF4-FFF2-40B4-BE49-F238E27FC236}">
                <a16:creationId xmlns:a16="http://schemas.microsoft.com/office/drawing/2014/main" id="{65873FC2-FB98-4407-BE8E-7125B289871E}"/>
              </a:ext>
            </a:extLst>
          </p:cNvPr>
          <p:cNvSpPr/>
          <p:nvPr/>
        </p:nvSpPr>
        <p:spPr>
          <a:xfrm>
            <a:off x="7815503" y="2901971"/>
            <a:ext cx="2034041" cy="47305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革命を起こす</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22">
            <a:extLst>
              <a:ext uri="{FF2B5EF4-FFF2-40B4-BE49-F238E27FC236}">
                <a16:creationId xmlns:a16="http://schemas.microsoft.com/office/drawing/2014/main" id="{62D753CE-7605-4B27-8B92-AE91F822BCA9}"/>
              </a:ext>
            </a:extLst>
          </p:cNvPr>
          <p:cNvSpPr/>
          <p:nvPr/>
        </p:nvSpPr>
        <p:spPr>
          <a:xfrm>
            <a:off x="7825070" y="2263375"/>
            <a:ext cx="2034041" cy="520422"/>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世界をデザインする</a:t>
            </a:r>
          </a:p>
        </p:txBody>
      </p:sp>
      <p:sp>
        <p:nvSpPr>
          <p:cNvPr id="42" name="角丸四角形 21">
            <a:extLst>
              <a:ext uri="{FF2B5EF4-FFF2-40B4-BE49-F238E27FC236}">
                <a16:creationId xmlns:a16="http://schemas.microsoft.com/office/drawing/2014/main" id="{9894A5BE-3F64-422C-B4ED-18C3523BB751}"/>
              </a:ext>
            </a:extLst>
          </p:cNvPr>
          <p:cNvSpPr/>
          <p:nvPr/>
        </p:nvSpPr>
        <p:spPr>
          <a:xfrm>
            <a:off x="8261223" y="1654890"/>
            <a:ext cx="1560173" cy="51422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技術を極める</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F56D10D7-3DB0-433E-B54E-0C3B2D108F18}"/>
              </a:ext>
            </a:extLst>
          </p:cNvPr>
          <p:cNvSpPr/>
          <p:nvPr/>
        </p:nvSpPr>
        <p:spPr>
          <a:xfrm>
            <a:off x="4093322" y="1979414"/>
            <a:ext cx="1107996" cy="646331"/>
          </a:xfrm>
          <a:prstGeom prst="rect">
            <a:avLst/>
          </a:prstGeom>
          <a:solidFill>
            <a:srgbClr val="FFC000"/>
          </a:solidFill>
        </p:spPr>
        <p:txBody>
          <a:bodyPr wrap="none">
            <a:spAutoFit/>
          </a:bodyPr>
          <a:lstStyle/>
          <a:p>
            <a:pPr algn="ct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起業</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12">
            <a:extLst>
              <a:ext uri="{FF2B5EF4-FFF2-40B4-BE49-F238E27FC236}">
                <a16:creationId xmlns:a16="http://schemas.microsoft.com/office/drawing/2014/main" id="{F0085F1D-862F-4F0B-A093-BEDAABA1133E}"/>
              </a:ext>
            </a:extLst>
          </p:cNvPr>
          <p:cNvSpPr/>
          <p:nvPr/>
        </p:nvSpPr>
        <p:spPr>
          <a:xfrm>
            <a:off x="858716" y="4094678"/>
            <a:ext cx="3160825" cy="646331"/>
          </a:xfrm>
          <a:prstGeom prst="roundRect">
            <a:avLst/>
          </a:prstGeom>
          <a:solidFill>
            <a:schemeClr val="accent3">
              <a:lumMod val="20000"/>
              <a:lumOff val="80000"/>
            </a:scheme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我思うにゆえに我あり</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星 5 12">
            <a:extLst>
              <a:ext uri="{FF2B5EF4-FFF2-40B4-BE49-F238E27FC236}">
                <a16:creationId xmlns:a16="http://schemas.microsoft.com/office/drawing/2014/main" id="{D828E59D-A8C4-4E49-A8D0-88B3BF3FE85B}"/>
              </a:ext>
            </a:extLst>
          </p:cNvPr>
          <p:cNvSpPr/>
          <p:nvPr/>
        </p:nvSpPr>
        <p:spPr>
          <a:xfrm>
            <a:off x="8597359" y="692696"/>
            <a:ext cx="1014113" cy="864096"/>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a:extLst>
              <a:ext uri="{FF2B5EF4-FFF2-40B4-BE49-F238E27FC236}">
                <a16:creationId xmlns:a16="http://schemas.microsoft.com/office/drawing/2014/main" id="{69988E97-8C2B-4447-8822-8A5221E732CF}"/>
              </a:ext>
            </a:extLst>
          </p:cNvPr>
          <p:cNvSpPr/>
          <p:nvPr/>
        </p:nvSpPr>
        <p:spPr>
          <a:xfrm>
            <a:off x="3606500" y="2598877"/>
            <a:ext cx="1107996" cy="646331"/>
          </a:xfrm>
          <a:prstGeom prst="rect">
            <a:avLst/>
          </a:prstGeom>
          <a:solidFill>
            <a:srgbClr val="FFC000"/>
          </a:solidFill>
        </p:spPr>
        <p:txBody>
          <a:bodyPr wrap="none">
            <a:spAutoFit/>
          </a:bodyPr>
          <a:lstStyle/>
          <a:p>
            <a:pPr algn="ct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独立</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F792BBC4-CD1B-43D7-9437-159E3C38EA81}"/>
              </a:ext>
            </a:extLst>
          </p:cNvPr>
          <p:cNvSpPr/>
          <p:nvPr/>
        </p:nvSpPr>
        <p:spPr>
          <a:xfrm>
            <a:off x="3052502" y="3243007"/>
            <a:ext cx="1107996" cy="646331"/>
          </a:xfrm>
          <a:prstGeom prst="rect">
            <a:avLst/>
          </a:prstGeom>
          <a:solidFill>
            <a:srgbClr val="FFC000"/>
          </a:solidFill>
        </p:spPr>
        <p:txBody>
          <a:bodyPr wrap="none">
            <a:spAutoFit/>
          </a:bodyPr>
          <a:lstStyle/>
          <a:p>
            <a:pPr algn="ct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就職</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5BDBA8DD-8DD1-4120-9D5F-421CCDBA2202}"/>
              </a:ext>
            </a:extLst>
          </p:cNvPr>
          <p:cNvSpPr/>
          <p:nvPr/>
        </p:nvSpPr>
        <p:spPr>
          <a:xfrm>
            <a:off x="389240" y="919844"/>
            <a:ext cx="2853666" cy="1200329"/>
          </a:xfrm>
          <a:prstGeom prst="rect">
            <a:avLst/>
          </a:prstGeom>
          <a:solidFill>
            <a:srgbClr val="FFCCFF"/>
          </a:solidFill>
        </p:spPr>
        <p:txBody>
          <a:bodyPr wrap="none">
            <a:spAutoFit/>
          </a:bodyPr>
          <a:lstStyle/>
          <a:p>
            <a:pPr algn="ct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バカ</a:t>
            </a: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 VS </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天才</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どっちがえらい</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43BD7ABF-6A0F-4F26-852B-50262F32A879}"/>
              </a:ext>
            </a:extLst>
          </p:cNvPr>
          <p:cNvSpPr txBox="1"/>
          <p:nvPr/>
        </p:nvSpPr>
        <p:spPr>
          <a:xfrm>
            <a:off x="743782" y="6352843"/>
            <a:ext cx="8430068" cy="523220"/>
          </a:xfrm>
          <a:prstGeom prst="rect">
            <a:avLst/>
          </a:prstGeom>
          <a:solidFill>
            <a:srgbClr val="FFCCFF"/>
          </a:solidFill>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考えてみよう　もてる自分</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矢印コネクタ 6">
            <a:extLst>
              <a:ext uri="{FF2B5EF4-FFF2-40B4-BE49-F238E27FC236}">
                <a16:creationId xmlns:a16="http://schemas.microsoft.com/office/drawing/2014/main" id="{9FE11272-9199-4A1B-8F90-84EC2EEAE222}"/>
              </a:ext>
            </a:extLst>
          </p:cNvPr>
          <p:cNvCxnSpPr>
            <a:cxnSpLocks/>
            <a:stCxn id="35" idx="6"/>
          </p:cNvCxnSpPr>
          <p:nvPr/>
        </p:nvCxnSpPr>
        <p:spPr>
          <a:xfrm>
            <a:off x="1678944" y="5455908"/>
            <a:ext cx="6627540" cy="604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楕円 32">
            <a:extLst>
              <a:ext uri="{FF2B5EF4-FFF2-40B4-BE49-F238E27FC236}">
                <a16:creationId xmlns:a16="http://schemas.microsoft.com/office/drawing/2014/main" id="{9DFBBEB5-3B6A-4C3D-A076-1289E945DDFF}"/>
              </a:ext>
            </a:extLst>
          </p:cNvPr>
          <p:cNvSpPr/>
          <p:nvPr/>
        </p:nvSpPr>
        <p:spPr>
          <a:xfrm>
            <a:off x="4153492" y="5289644"/>
            <a:ext cx="2095652" cy="3498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プロセス</a:t>
            </a:r>
            <a:endParaRPr kumimoji="1" lang="ja-JP" altLang="en-US" dirty="0"/>
          </a:p>
        </p:txBody>
      </p:sp>
      <p:sp>
        <p:nvSpPr>
          <p:cNvPr id="35" name="楕円 34">
            <a:extLst>
              <a:ext uri="{FF2B5EF4-FFF2-40B4-BE49-F238E27FC236}">
                <a16:creationId xmlns:a16="http://schemas.microsoft.com/office/drawing/2014/main" id="{919D285F-1A91-49E5-A7FD-1EB9427C0695}"/>
              </a:ext>
            </a:extLst>
          </p:cNvPr>
          <p:cNvSpPr/>
          <p:nvPr/>
        </p:nvSpPr>
        <p:spPr>
          <a:xfrm>
            <a:off x="743782" y="5229200"/>
            <a:ext cx="935162" cy="453416"/>
          </a:xfrm>
          <a:prstGeom prst="ellipse">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過去</a:t>
            </a:r>
          </a:p>
        </p:txBody>
      </p:sp>
      <p:sp>
        <p:nvSpPr>
          <p:cNvPr id="37" name="楕円 36">
            <a:extLst>
              <a:ext uri="{FF2B5EF4-FFF2-40B4-BE49-F238E27FC236}">
                <a16:creationId xmlns:a16="http://schemas.microsoft.com/office/drawing/2014/main" id="{BD720AE8-48C8-42C8-84EA-1BE70EF1E567}"/>
              </a:ext>
            </a:extLst>
          </p:cNvPr>
          <p:cNvSpPr/>
          <p:nvPr/>
        </p:nvSpPr>
        <p:spPr>
          <a:xfrm>
            <a:off x="2448637" y="5181635"/>
            <a:ext cx="935162" cy="45341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rPr>
              <a:t>今</a:t>
            </a:r>
            <a:endParaRPr kumimoji="1" lang="en-US" altLang="ja-JP" dirty="0">
              <a:solidFill>
                <a:schemeClr val="tx1"/>
              </a:solidFill>
            </a:endParaRPr>
          </a:p>
        </p:txBody>
      </p:sp>
      <p:sp>
        <p:nvSpPr>
          <p:cNvPr id="38" name="テキスト ボックス 37">
            <a:extLst>
              <a:ext uri="{FF2B5EF4-FFF2-40B4-BE49-F238E27FC236}">
                <a16:creationId xmlns:a16="http://schemas.microsoft.com/office/drawing/2014/main" id="{B3946F0F-B08C-49CA-A9B1-5F108B554AA7}"/>
              </a:ext>
            </a:extLst>
          </p:cNvPr>
          <p:cNvSpPr txBox="1"/>
          <p:nvPr/>
        </p:nvSpPr>
        <p:spPr>
          <a:xfrm>
            <a:off x="777680" y="5682616"/>
            <a:ext cx="8430068" cy="707886"/>
          </a:xfrm>
          <a:prstGeom prst="rect">
            <a:avLst/>
          </a:prstGeom>
          <a:solidFill>
            <a:schemeClr val="bg1"/>
          </a:solid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ビジョンとスタートをイメージするとプロセスが（道）ができる</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ビジョンは具体的に描こう</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楕円 38">
            <a:extLst>
              <a:ext uri="{FF2B5EF4-FFF2-40B4-BE49-F238E27FC236}">
                <a16:creationId xmlns:a16="http://schemas.microsoft.com/office/drawing/2014/main" id="{98B9C0F6-F227-4DE5-8A91-4D1CBE48487B}"/>
              </a:ext>
            </a:extLst>
          </p:cNvPr>
          <p:cNvSpPr/>
          <p:nvPr/>
        </p:nvSpPr>
        <p:spPr>
          <a:xfrm>
            <a:off x="8306484" y="5289644"/>
            <a:ext cx="958182" cy="453416"/>
          </a:xfrm>
          <a:prstGeom prst="ellips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理想</a:t>
            </a:r>
            <a:endParaRPr kumimoji="1" lang="ja-JP" altLang="en-US" dirty="0"/>
          </a:p>
        </p:txBody>
      </p:sp>
      <p:sp>
        <p:nvSpPr>
          <p:cNvPr id="2" name="矢印: 下 1">
            <a:extLst>
              <a:ext uri="{FF2B5EF4-FFF2-40B4-BE49-F238E27FC236}">
                <a16:creationId xmlns:a16="http://schemas.microsoft.com/office/drawing/2014/main" id="{271BEACC-BDF8-4FF1-9B96-233B2BDD57DC}"/>
              </a:ext>
            </a:extLst>
          </p:cNvPr>
          <p:cNvSpPr/>
          <p:nvPr/>
        </p:nvSpPr>
        <p:spPr>
          <a:xfrm>
            <a:off x="8634735" y="3508690"/>
            <a:ext cx="406574" cy="178479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1521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1064568" y="2276872"/>
            <a:ext cx="7905328" cy="7078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indent="0" algn="ctr" defTabSz="839694" rtl="0" eaLnBrk="1" fontAlgn="auto" latinLnBrk="0" hangingPunct="1">
              <a:lnSpc>
                <a:spcPct val="100000"/>
              </a:lnSpc>
              <a:spcBef>
                <a:spcPts val="0"/>
              </a:spcBef>
              <a:spcAft>
                <a:spcPts val="0"/>
              </a:spcAft>
              <a:buClrTx/>
              <a:buSzTx/>
              <a:buFontTx/>
              <a:buNone/>
              <a:tabLst/>
              <a:defRPr/>
            </a:pPr>
            <a:r>
              <a:rPr lang="ja-JP" altLang="en-US" sz="40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ビジネスモデルを作ろう</a:t>
            </a:r>
            <a:endParaRPr lang="en-US" altLang="ja-JP" sz="40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p:txBody>
      </p:sp>
      <p:pic>
        <p:nvPicPr>
          <p:cNvPr id="2" name="Picture 2">
            <a:extLst>
              <a:ext uri="{FF2B5EF4-FFF2-40B4-BE49-F238E27FC236}">
                <a16:creationId xmlns:a16="http://schemas.microsoft.com/office/drawing/2014/main" id="{2962A31F-7593-40A3-A93F-8C23539BC8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512" y="1988840"/>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424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6029" y="114368"/>
            <a:ext cx="8760620" cy="490066"/>
          </a:xfrm>
        </p:spPr>
        <p:txBody>
          <a:bodyPr>
            <a:noAutofit/>
          </a:bodyPr>
          <a:lstStyle/>
          <a:p>
            <a:pPr algn="l"/>
            <a:r>
              <a:rPr lang="ja-JP" altLang="en-US" dirty="0">
                <a:cs typeface="Meiryo UI" panose="020B0604030504040204" pitchFamily="50" charset="-128"/>
              </a:rPr>
              <a:t>ビジネスを提案するために必要な要素を検証する</a:t>
            </a:r>
            <a:endParaRPr kumimoji="1" lang="ja-JP" altLang="en-US" dirty="0">
              <a:cs typeface="Meiryo UI" panose="020B0604030504040204" pitchFamily="50" charset="-128"/>
            </a:endParaRPr>
          </a:p>
        </p:txBody>
      </p:sp>
      <p:pic>
        <p:nvPicPr>
          <p:cNvPr id="6" name="図 5">
            <a:extLst>
              <a:ext uri="{FF2B5EF4-FFF2-40B4-BE49-F238E27FC236}">
                <a16:creationId xmlns:a16="http://schemas.microsoft.com/office/drawing/2014/main" id="{334F59FE-A7B0-4285-9484-5149DB5FA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44" y="908720"/>
            <a:ext cx="9561512" cy="5378351"/>
          </a:xfrm>
          <a:prstGeom prst="rect">
            <a:avLst/>
          </a:prstGeom>
        </p:spPr>
      </p:pic>
    </p:spTree>
    <p:extLst>
      <p:ext uri="{BB962C8B-B14F-4D97-AF65-F5344CB8AC3E}">
        <p14:creationId xmlns:p14="http://schemas.microsoft.com/office/powerpoint/2010/main" val="2605121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48"/>
          <p:cNvSpPr>
            <a:spLocks noChangeArrowheads="1"/>
          </p:cNvSpPr>
          <p:nvPr/>
        </p:nvSpPr>
        <p:spPr bwMode="auto">
          <a:xfrm>
            <a:off x="38454" y="2407086"/>
            <a:ext cx="2985853" cy="87789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商品・サービス名</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その特徴と内容</a:t>
            </a:r>
            <a:endParaRPr lang="ja-JP" altLang="en-US" sz="20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423" name="Picture 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0724" y="3320640"/>
            <a:ext cx="93556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8" name="AutoShape 72"/>
          <p:cNvSpPr>
            <a:spLocks noChangeArrowheads="1"/>
          </p:cNvSpPr>
          <p:nvPr/>
        </p:nvSpPr>
        <p:spPr bwMode="auto">
          <a:xfrm>
            <a:off x="271191" y="692696"/>
            <a:ext cx="9440338" cy="460114"/>
          </a:xfrm>
          <a:prstGeom prst="roundRect">
            <a:avLst>
              <a:gd name="adj" fmla="val 16667"/>
            </a:avLst>
          </a:prstGeom>
          <a:solidFill>
            <a:srgbClr val="FFFF00"/>
          </a:solidFill>
          <a:ln>
            <a:headEnd/>
            <a:tailEnd/>
          </a:ln>
        </p:spPr>
        <p:style>
          <a:lnRef idx="1">
            <a:schemeClr val="dk1"/>
          </a:lnRef>
          <a:fillRef idx="2">
            <a:schemeClr val="dk1"/>
          </a:fillRef>
          <a:effectRef idx="1">
            <a:schemeClr val="dk1"/>
          </a:effectRef>
          <a:fontRef idx="minor">
            <a:schemeClr val="dk1"/>
          </a:fontRef>
        </p:style>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７つの視点を検討して検証する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271191" y="116632"/>
            <a:ext cx="8984729" cy="490066"/>
          </a:xfrm>
        </p:spPr>
        <p:txBody>
          <a:bodyPr>
            <a:noAutofit/>
          </a:bodyPr>
          <a:lstStyle/>
          <a:p>
            <a:r>
              <a:rPr lang="ja-JP" altLang="en-US" b="1" dirty="0">
                <a:cs typeface="Meiryo UI" panose="020B0604030504040204" pitchFamily="50" charset="-128"/>
              </a:rPr>
              <a:t>投資家が重要視すること</a:t>
            </a:r>
            <a:endParaRPr kumimoji="1" lang="ja-JP" altLang="en-US" b="1" dirty="0">
              <a:cs typeface="Meiryo UI" panose="020B0604030504040204" pitchFamily="50" charset="-128"/>
            </a:endParaRPr>
          </a:p>
        </p:txBody>
      </p:sp>
      <p:sp>
        <p:nvSpPr>
          <p:cNvPr id="26" name="AutoShape 48"/>
          <p:cNvSpPr>
            <a:spLocks noChangeArrowheads="1"/>
          </p:cNvSpPr>
          <p:nvPr/>
        </p:nvSpPr>
        <p:spPr bwMode="auto">
          <a:xfrm>
            <a:off x="3341577" y="2924595"/>
            <a:ext cx="3048325" cy="888169"/>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サービス料金</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提供価格、お金する時期</a:t>
            </a:r>
            <a:endParaRPr lang="ja-JP" altLang="en-US" sz="20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AutoShape 48"/>
          <p:cNvSpPr>
            <a:spLocks noChangeArrowheads="1"/>
          </p:cNvSpPr>
          <p:nvPr/>
        </p:nvSpPr>
        <p:spPr bwMode="auto">
          <a:xfrm>
            <a:off x="3392826" y="1484784"/>
            <a:ext cx="3048325" cy="864096"/>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利用ユーザー</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顧客</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p>
          <a:p>
            <a:pPr algn="ctr">
              <a:spcBef>
                <a:spcPct val="0"/>
              </a:spcBef>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買うはだれか？</a:t>
            </a:r>
            <a:endParaRPr lang="ja-JP" altLang="en-US" sz="20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AutoShape 48"/>
          <p:cNvSpPr>
            <a:spLocks noChangeArrowheads="1"/>
          </p:cNvSpPr>
          <p:nvPr/>
        </p:nvSpPr>
        <p:spPr bwMode="auto">
          <a:xfrm>
            <a:off x="6591183" y="2348880"/>
            <a:ext cx="3102789" cy="940446"/>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市場ニーズ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売上規模</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どれだけの人が買うか？</a:t>
            </a:r>
          </a:p>
        </p:txBody>
      </p:sp>
      <p:sp>
        <p:nvSpPr>
          <p:cNvPr id="31" name="AutoShape 48"/>
          <p:cNvSpPr>
            <a:spLocks noChangeArrowheads="1"/>
          </p:cNvSpPr>
          <p:nvPr/>
        </p:nvSpPr>
        <p:spPr bwMode="auto">
          <a:xfrm>
            <a:off x="6663204" y="4099584"/>
            <a:ext cx="3048325" cy="90964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販路拡大戦略</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/PR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方法、販売者は？</a:t>
            </a:r>
          </a:p>
        </p:txBody>
      </p:sp>
      <p:pic>
        <p:nvPicPr>
          <p:cNvPr id="3074" name="Picture 2" descr="http://tse4.mm.bing.net/th?id=OIP.Md39149b5d1ef0837c950b9f30079bf8cH0&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3200" y="1616696"/>
            <a:ext cx="794902" cy="6955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brandingstrategyinsider.com/images/old/6a00d83451b74a69e20168e654b699970c-p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1016" y="1683649"/>
            <a:ext cx="1123292" cy="7247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2870" y="5299300"/>
            <a:ext cx="2340260" cy="595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59" y="5085184"/>
            <a:ext cx="975121"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470835" y="2313226"/>
            <a:ext cx="2700343" cy="646331"/>
          </a:xfrm>
          <a:prstGeom prst="rect">
            <a:avLst/>
          </a:prstGeom>
          <a:noFill/>
        </p:spPr>
        <p:txBody>
          <a:bodyPr wrap="square" rtlCol="0">
            <a:spAutoFit/>
          </a:bodyPr>
          <a:lstStyle/>
          <a:p>
            <a:pPr algn="ctr"/>
            <a:r>
              <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利用シーン</a:t>
            </a:r>
            <a:endParaRPr kumimoji="1"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具体的イメージ</a:t>
            </a:r>
            <a:endPar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0879" y="4226080"/>
            <a:ext cx="2262251" cy="52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円/楕円 37"/>
          <p:cNvSpPr/>
          <p:nvPr/>
        </p:nvSpPr>
        <p:spPr>
          <a:xfrm>
            <a:off x="5655078" y="2276872"/>
            <a:ext cx="1073133" cy="927420"/>
          </a:xfrm>
          <a:prstGeom prst="ellipse">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lnSpc>
                <a:spcPts val="22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顧客との関係</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円/楕円 38"/>
          <p:cNvSpPr/>
          <p:nvPr/>
        </p:nvSpPr>
        <p:spPr>
          <a:xfrm>
            <a:off x="2690749" y="2277570"/>
            <a:ext cx="1170130" cy="926722"/>
          </a:xfrm>
          <a:prstGeom prst="ellipse">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lnSpc>
                <a:spcPts val="22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どんな</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2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コンテンツ プレースホルダ 2"/>
          <p:cNvSpPr txBox="1">
            <a:spLocks/>
          </p:cNvSpPr>
          <p:nvPr/>
        </p:nvSpPr>
        <p:spPr bwMode="auto">
          <a:xfrm>
            <a:off x="3438090" y="4590580"/>
            <a:ext cx="2841058" cy="584524"/>
          </a:xfrm>
          <a:prstGeom prst="rect">
            <a:avLst/>
          </a:prstGeom>
          <a:solidFill>
            <a:srgbClr val="FF9999"/>
          </a:solidFill>
          <a:ln>
            <a:headEnd/>
            <a:tailEnd/>
          </a:ln>
        </p:spPr>
        <p:style>
          <a:lnRef idx="1">
            <a:schemeClr val="accent4"/>
          </a:lnRef>
          <a:fillRef idx="2">
            <a:schemeClr val="accent4"/>
          </a:fillRef>
          <a:effectRef idx="1">
            <a:schemeClr val="accent4"/>
          </a:effectRef>
          <a:fontRef idx="minor">
            <a:schemeClr val="dk1"/>
          </a:fontRef>
        </p:style>
        <p:txBody>
          <a:bodyPr lIns="36000" tIns="36000" rIns="36000" bIns="36000" anchor="ctr"/>
          <a:lstStyle/>
          <a:p>
            <a:pPr algn="ctr">
              <a:lnSpc>
                <a:spcPts val="2200"/>
              </a:lnSpc>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ビジネスプランニング</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円/楕円 41"/>
          <p:cNvSpPr/>
          <p:nvPr/>
        </p:nvSpPr>
        <p:spPr>
          <a:xfrm>
            <a:off x="4272139" y="5787306"/>
            <a:ext cx="1187201" cy="954976"/>
          </a:xfrm>
          <a:prstGeom prst="ellipse">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lnSpc>
                <a:spcPts val="22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コスト</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円/楕円 43"/>
          <p:cNvSpPr/>
          <p:nvPr/>
        </p:nvSpPr>
        <p:spPr>
          <a:xfrm>
            <a:off x="4039927" y="5031088"/>
            <a:ext cx="1771169" cy="435998"/>
          </a:xfrm>
          <a:prstGeom prst="ellipse">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lnSpc>
                <a:spcPts val="22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リソース</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AutoShape 48"/>
          <p:cNvSpPr>
            <a:spLocks noChangeArrowheads="1"/>
          </p:cNvSpPr>
          <p:nvPr/>
        </p:nvSpPr>
        <p:spPr bwMode="auto">
          <a:xfrm>
            <a:off x="38454" y="4149080"/>
            <a:ext cx="2985853" cy="87789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squar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None/>
            </a:pPr>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活動あるのみ</a:t>
            </a:r>
          </a:p>
        </p:txBody>
      </p:sp>
      <p:sp>
        <p:nvSpPr>
          <p:cNvPr id="4" name="正方形/長方形 3"/>
          <p:cNvSpPr/>
          <p:nvPr/>
        </p:nvSpPr>
        <p:spPr>
          <a:xfrm>
            <a:off x="38455" y="1405431"/>
            <a:ext cx="9774627" cy="245374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68460" y="3973460"/>
            <a:ext cx="9774627" cy="276882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AutoShape 48"/>
          <p:cNvSpPr>
            <a:spLocks noChangeArrowheads="1"/>
          </p:cNvSpPr>
          <p:nvPr/>
        </p:nvSpPr>
        <p:spPr bwMode="auto">
          <a:xfrm>
            <a:off x="5733086" y="5589240"/>
            <a:ext cx="3048325" cy="108446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サービス開発・商品開発／製造・制作コストは？</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buNone/>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初期費用、ランニング費用</a:t>
            </a:r>
          </a:p>
        </p:txBody>
      </p:sp>
      <p:sp>
        <p:nvSpPr>
          <p:cNvPr id="47" name="円/楕円 46"/>
          <p:cNvSpPr/>
          <p:nvPr/>
        </p:nvSpPr>
        <p:spPr>
          <a:xfrm>
            <a:off x="8520384" y="4916406"/>
            <a:ext cx="1113137" cy="816851"/>
          </a:xfrm>
          <a:prstGeom prst="ellipse">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lnSpc>
                <a:spcPts val="22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パートナー</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AutoShape 48"/>
          <p:cNvSpPr>
            <a:spLocks noChangeArrowheads="1"/>
          </p:cNvSpPr>
          <p:nvPr/>
        </p:nvSpPr>
        <p:spPr bwMode="auto">
          <a:xfrm>
            <a:off x="1052566" y="5589240"/>
            <a:ext cx="3048325" cy="108446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売上げ試算／売上高・経常利益・計画性は？</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buNone/>
            </a:pP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いつ黒字になるのか？</a:t>
            </a:r>
          </a:p>
        </p:txBody>
      </p:sp>
      <p:sp>
        <p:nvSpPr>
          <p:cNvPr id="52" name="円/楕円 51"/>
          <p:cNvSpPr/>
          <p:nvPr/>
        </p:nvSpPr>
        <p:spPr>
          <a:xfrm>
            <a:off x="2100614" y="4706272"/>
            <a:ext cx="1180270" cy="954976"/>
          </a:xfrm>
          <a:prstGeom prst="ellipse">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lnSpc>
                <a:spcPts val="2200"/>
              </a:lnSpc>
              <a:defRPr/>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収益</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円/楕円 52"/>
          <p:cNvSpPr/>
          <p:nvPr/>
        </p:nvSpPr>
        <p:spPr>
          <a:xfrm>
            <a:off x="8463391" y="3284984"/>
            <a:ext cx="1221635" cy="944154"/>
          </a:xfrm>
          <a:prstGeom prst="ellipse">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lnSpc>
                <a:spcPts val="22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チャネル</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上下矢印 53"/>
          <p:cNvSpPr/>
          <p:nvPr/>
        </p:nvSpPr>
        <p:spPr>
          <a:xfrm>
            <a:off x="7683304" y="3356992"/>
            <a:ext cx="639781" cy="79169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上下矢印 54"/>
          <p:cNvSpPr/>
          <p:nvPr/>
        </p:nvSpPr>
        <p:spPr>
          <a:xfrm>
            <a:off x="1261235" y="3411636"/>
            <a:ext cx="639781" cy="79169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355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572" y="175238"/>
            <a:ext cx="637456" cy="40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 Box 9"/>
          <p:cNvSpPr txBox="1">
            <a:spLocks noChangeArrowheads="1"/>
          </p:cNvSpPr>
          <p:nvPr/>
        </p:nvSpPr>
        <p:spPr bwMode="auto">
          <a:xfrm>
            <a:off x="121179" y="789297"/>
            <a:ext cx="913474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None/>
            </a:pPr>
            <a:r>
              <a:rPr lang="ja-JP" altLang="en-US" sz="2400" b="1" i="1" dirty="0">
                <a:latin typeface="Meiryo UI" panose="020B0604030504040204" pitchFamily="50" charset="-128"/>
                <a:ea typeface="Meiryo UI" panose="020B0604030504040204" pitchFamily="50" charset="-128"/>
                <a:cs typeface="Meiryo UI" panose="020B0604030504040204" pitchFamily="50" charset="-128"/>
              </a:rPr>
              <a:t>商品・サービス名は、〇〇〇　その初回の印象は？</a:t>
            </a:r>
            <a:endParaRPr lang="en-US" altLang="ja-JP" sz="2400" b="1" i="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2400" b="1" i="1" dirty="0">
                <a:latin typeface="Meiryo UI" panose="020B0604030504040204" pitchFamily="50" charset="-128"/>
                <a:ea typeface="Meiryo UI" panose="020B0604030504040204" pitchFamily="50" charset="-128"/>
                <a:cs typeface="Meiryo UI" panose="020B0604030504040204" pitchFamily="50" charset="-128"/>
              </a:rPr>
              <a:t>利用者が直感でピンとくるか？インパクトがあるか？などが利用者の印象に残ります。</a:t>
            </a:r>
            <a:endParaRPr lang="en-US" altLang="ja-JP" sz="2400" b="1" i="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2400" b="1" i="1" dirty="0">
                <a:latin typeface="Meiryo UI" panose="020B0604030504040204" pitchFamily="50" charset="-128"/>
                <a:ea typeface="Meiryo UI" panose="020B0604030504040204" pitchFamily="50" charset="-128"/>
                <a:cs typeface="Meiryo UI" panose="020B0604030504040204" pitchFamily="50" charset="-128"/>
              </a:rPr>
              <a:t>名称で、商品・サービスのもつイメージが固定することもあります。</a:t>
            </a:r>
            <a:endParaRPr lang="en-US" altLang="ja-JP" sz="2400" b="1" i="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endParaRPr lang="en-US" altLang="ja-JP" sz="2400" b="1" i="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2400" b="1" i="1" dirty="0">
                <a:latin typeface="Meiryo UI" panose="020B0604030504040204" pitchFamily="50" charset="-128"/>
                <a:ea typeface="Meiryo UI" panose="020B0604030504040204" pitchFamily="50" charset="-128"/>
                <a:cs typeface="Meiryo UI" panose="020B0604030504040204" pitchFamily="50" charset="-128"/>
              </a:rPr>
              <a:t>他に類似のものがある時は、圧倒的に優位な特徴を示す必要があります。</a:t>
            </a:r>
            <a:endParaRPr lang="en-US" altLang="ja-JP" sz="2400" b="1" i="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2400" b="1" i="1" dirty="0">
                <a:latin typeface="Meiryo UI" panose="020B0604030504040204" pitchFamily="50" charset="-128"/>
                <a:ea typeface="Meiryo UI" panose="020B0604030504040204" pitchFamily="50" charset="-128"/>
                <a:cs typeface="Meiryo UI" panose="020B0604030504040204" pitchFamily="50" charset="-128"/>
              </a:rPr>
              <a:t>他社競業を示しても、独自の優位性を示しても構いません。</a:t>
            </a:r>
            <a:endParaRPr lang="en-US" altLang="ja-JP"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1112154" y="89268"/>
            <a:ext cx="8760620" cy="490066"/>
          </a:xfrm>
        </p:spPr>
        <p:txBody>
          <a:bodyPr>
            <a:noAutofit/>
          </a:bodyPr>
          <a:lstStyle/>
          <a:p>
            <a:pPr algn="l">
              <a:spcBef>
                <a:spcPct val="0"/>
              </a:spcBef>
              <a:buNone/>
            </a:pPr>
            <a:r>
              <a:rPr lang="ja-JP" altLang="en-US" sz="2800" b="1" dirty="0">
                <a:cs typeface="Meiryo UI" panose="020B0604030504040204" pitchFamily="50" charset="-128"/>
              </a:rPr>
              <a:t>商品・サービス名　その特徴と内容</a:t>
            </a:r>
            <a:endParaRPr lang="ja-JP" altLang="en-US" sz="2800" b="1" dirty="0">
              <a:solidFill>
                <a:srgbClr val="0000FF"/>
              </a:solidFill>
              <a:cs typeface="Meiryo UI" panose="020B0604030504040204" pitchFamily="50" charset="-128"/>
            </a:endParaRPr>
          </a:p>
        </p:txBody>
      </p:sp>
      <p:sp>
        <p:nvSpPr>
          <p:cNvPr id="3" name="円/楕円 37">
            <a:extLst>
              <a:ext uri="{FF2B5EF4-FFF2-40B4-BE49-F238E27FC236}">
                <a16:creationId xmlns:a16="http://schemas.microsoft.com/office/drawing/2014/main" id="{6A11DDF6-3D26-4B80-98CE-E568CBAF5CF7}"/>
              </a:ext>
            </a:extLst>
          </p:cNvPr>
          <p:cNvSpPr/>
          <p:nvPr/>
        </p:nvSpPr>
        <p:spPr>
          <a:xfrm>
            <a:off x="992560" y="4341040"/>
            <a:ext cx="1073133" cy="927420"/>
          </a:xfrm>
          <a:prstGeom prst="ellipse">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lnSpc>
                <a:spcPts val="2200"/>
              </a:lnSpc>
              <a:defRPr/>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Face</a:t>
            </a:r>
          </a:p>
          <a:p>
            <a:pPr algn="ctr">
              <a:lnSpc>
                <a:spcPts val="2200"/>
              </a:lnSpc>
              <a:defRPr/>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book</a:t>
            </a:r>
          </a:p>
        </p:txBody>
      </p:sp>
      <p:sp>
        <p:nvSpPr>
          <p:cNvPr id="4" name="円/楕円 37">
            <a:extLst>
              <a:ext uri="{FF2B5EF4-FFF2-40B4-BE49-F238E27FC236}">
                <a16:creationId xmlns:a16="http://schemas.microsoft.com/office/drawing/2014/main" id="{52BFDCB7-6B7B-43BF-9679-D5DC2EBCFDE1}"/>
              </a:ext>
            </a:extLst>
          </p:cNvPr>
          <p:cNvSpPr/>
          <p:nvPr/>
        </p:nvSpPr>
        <p:spPr>
          <a:xfrm>
            <a:off x="2288704" y="4321963"/>
            <a:ext cx="1073133" cy="927420"/>
          </a:xfrm>
          <a:prstGeom prst="ellipse">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lnSpc>
                <a:spcPts val="2200"/>
              </a:lnSpc>
              <a:defRPr/>
            </a:pPr>
            <a:r>
              <a:rPr lang="en-US" altLang="ja-JP"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Tik</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200"/>
              </a:lnSpc>
              <a:defRPr/>
            </a:pPr>
            <a:r>
              <a:rPr lang="en-US" altLang="ja-JP"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tok</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37">
            <a:extLst>
              <a:ext uri="{FF2B5EF4-FFF2-40B4-BE49-F238E27FC236}">
                <a16:creationId xmlns:a16="http://schemas.microsoft.com/office/drawing/2014/main" id="{A3D0255B-61DA-4734-8F47-383DE2808833}"/>
              </a:ext>
            </a:extLst>
          </p:cNvPr>
          <p:cNvSpPr/>
          <p:nvPr/>
        </p:nvSpPr>
        <p:spPr>
          <a:xfrm>
            <a:off x="4945716" y="4298281"/>
            <a:ext cx="1073133" cy="927420"/>
          </a:xfrm>
          <a:prstGeom prst="ellipse">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lnSpc>
                <a:spcPts val="2200"/>
              </a:lnSpc>
              <a:defRPr/>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crown</a:t>
            </a:r>
          </a:p>
        </p:txBody>
      </p:sp>
      <p:sp>
        <p:nvSpPr>
          <p:cNvPr id="7" name="円/楕円 37">
            <a:extLst>
              <a:ext uri="{FF2B5EF4-FFF2-40B4-BE49-F238E27FC236}">
                <a16:creationId xmlns:a16="http://schemas.microsoft.com/office/drawing/2014/main" id="{BE01C984-69E2-44AD-B4F8-341F66FB24FF}"/>
              </a:ext>
            </a:extLst>
          </p:cNvPr>
          <p:cNvSpPr/>
          <p:nvPr/>
        </p:nvSpPr>
        <p:spPr>
          <a:xfrm>
            <a:off x="6393160" y="4282117"/>
            <a:ext cx="1073133" cy="927420"/>
          </a:xfrm>
          <a:prstGeom prst="ellipse">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lnSpc>
                <a:spcPts val="2200"/>
              </a:lnSpc>
              <a:defRPr/>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Sky</a:t>
            </a:r>
          </a:p>
          <a:p>
            <a:pPr algn="ctr">
              <a:lnSpc>
                <a:spcPts val="2200"/>
              </a:lnSpc>
              <a:defRPr/>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line</a:t>
            </a:r>
          </a:p>
        </p:txBody>
      </p:sp>
      <p:sp>
        <p:nvSpPr>
          <p:cNvPr id="9" name="Text Box 8">
            <a:extLst>
              <a:ext uri="{FF2B5EF4-FFF2-40B4-BE49-F238E27FC236}">
                <a16:creationId xmlns:a16="http://schemas.microsoft.com/office/drawing/2014/main" id="{5735678C-E931-4678-9ED9-06EE8DF8F12A}"/>
              </a:ext>
            </a:extLst>
          </p:cNvPr>
          <p:cNvSpPr txBox="1">
            <a:spLocks noChangeArrowheads="1"/>
          </p:cNvSpPr>
          <p:nvPr/>
        </p:nvSpPr>
        <p:spPr bwMode="auto">
          <a:xfrm>
            <a:off x="121179" y="3499212"/>
            <a:ext cx="9649072"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b="1" dirty="0">
                <a:solidFill>
                  <a:srgbClr val="FF0000"/>
                </a:solidFill>
                <a:latin typeface="HGP創英角ｺﾞｼｯｸUB" pitchFamily="50" charset="-128"/>
                <a:ea typeface="HGP創英角ｺﾞｼｯｸUB" pitchFamily="50" charset="-128"/>
                <a:cs typeface="Meiryo UI" panose="020B0604030504040204" pitchFamily="50" charset="-128"/>
              </a:rPr>
              <a:t>どんなイメージが浮かびますか？</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37">
            <a:extLst>
              <a:ext uri="{FF2B5EF4-FFF2-40B4-BE49-F238E27FC236}">
                <a16:creationId xmlns:a16="http://schemas.microsoft.com/office/drawing/2014/main" id="{8A729FB1-91FF-4071-B0FF-8AB60EE0D87B}"/>
              </a:ext>
            </a:extLst>
          </p:cNvPr>
          <p:cNvSpPr/>
          <p:nvPr/>
        </p:nvSpPr>
        <p:spPr>
          <a:xfrm>
            <a:off x="992559" y="5597924"/>
            <a:ext cx="1073133" cy="927420"/>
          </a:xfrm>
          <a:prstGeom prst="ellipse">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lnSpc>
                <a:spcPts val="22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蜂蜜</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2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バーム</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円/楕円 37">
            <a:extLst>
              <a:ext uri="{FF2B5EF4-FFF2-40B4-BE49-F238E27FC236}">
                <a16:creationId xmlns:a16="http://schemas.microsoft.com/office/drawing/2014/main" id="{E7D0E03B-3D7A-495C-B087-971A7C6C882B}"/>
              </a:ext>
            </a:extLst>
          </p:cNvPr>
          <p:cNvSpPr/>
          <p:nvPr/>
        </p:nvSpPr>
        <p:spPr>
          <a:xfrm>
            <a:off x="2288704" y="5585348"/>
            <a:ext cx="1073133" cy="927420"/>
          </a:xfrm>
          <a:prstGeom prst="ellipse">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lnSpc>
                <a:spcPts val="22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はと</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2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さぶれ</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37">
            <a:extLst>
              <a:ext uri="{FF2B5EF4-FFF2-40B4-BE49-F238E27FC236}">
                <a16:creationId xmlns:a16="http://schemas.microsoft.com/office/drawing/2014/main" id="{BEEC8D41-5134-49C3-89AA-31B4D95D1E93}"/>
              </a:ext>
            </a:extLst>
          </p:cNvPr>
          <p:cNvSpPr/>
          <p:nvPr/>
        </p:nvSpPr>
        <p:spPr>
          <a:xfrm>
            <a:off x="4945715" y="5585348"/>
            <a:ext cx="1073133" cy="927420"/>
          </a:xfrm>
          <a:prstGeom prst="ellipse">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lnSpc>
                <a:spcPts val="22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ドローン</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37">
            <a:extLst>
              <a:ext uri="{FF2B5EF4-FFF2-40B4-BE49-F238E27FC236}">
                <a16:creationId xmlns:a16="http://schemas.microsoft.com/office/drawing/2014/main" id="{DE47F4F0-A490-4437-998B-D4B3C8F9805D}"/>
              </a:ext>
            </a:extLst>
          </p:cNvPr>
          <p:cNvSpPr/>
          <p:nvPr/>
        </p:nvSpPr>
        <p:spPr>
          <a:xfrm>
            <a:off x="6411524" y="5549643"/>
            <a:ext cx="1073133" cy="927420"/>
          </a:xfrm>
          <a:prstGeom prst="ellipse">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lnSpc>
                <a:spcPts val="22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200"/>
              </a:lnSpc>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地帯</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52710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572" y="175238"/>
            <a:ext cx="637456" cy="40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 Box 9"/>
          <p:cNvSpPr txBox="1">
            <a:spLocks noChangeArrowheads="1"/>
          </p:cNvSpPr>
          <p:nvPr/>
        </p:nvSpPr>
        <p:spPr bwMode="auto">
          <a:xfrm>
            <a:off x="272480" y="789297"/>
            <a:ext cx="928903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None/>
            </a:pPr>
            <a:r>
              <a:rPr lang="ja-JP" altLang="en-US" sz="2000" b="1" i="1" dirty="0">
                <a:latin typeface="Meiryo UI" panose="020B0604030504040204" pitchFamily="50" charset="-128"/>
                <a:ea typeface="Meiryo UI" panose="020B0604030504040204" pitchFamily="50" charset="-128"/>
                <a:cs typeface="Meiryo UI" panose="020B0604030504040204" pitchFamily="50" charset="-128"/>
              </a:rPr>
              <a:t>〇利用ユーザ</a:t>
            </a:r>
            <a:endParaRPr lang="en-US" altLang="ja-JP" sz="2000" b="1" i="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2000" b="1" i="1" dirty="0">
                <a:latin typeface="Meiryo UI" panose="020B0604030504040204" pitchFamily="50" charset="-128"/>
                <a:ea typeface="Meiryo UI" panose="020B0604030504040204" pitchFamily="50" charset="-128"/>
                <a:cs typeface="Meiryo UI" panose="020B0604030504040204" pitchFamily="50" charset="-128"/>
              </a:rPr>
              <a:t>　商品・サービスを利用する人・会社・もの・です。</a:t>
            </a:r>
            <a:endParaRPr lang="en-US" altLang="ja-JP" sz="2000" b="1" i="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2000" b="1" i="1" dirty="0">
                <a:latin typeface="Meiryo UI" panose="020B0604030504040204" pitchFamily="50" charset="-128"/>
                <a:ea typeface="Meiryo UI" panose="020B0604030504040204" pitchFamily="50" charset="-128"/>
                <a:cs typeface="Meiryo UI" panose="020B0604030504040204" pitchFamily="50" charset="-128"/>
              </a:rPr>
              <a:t>　利用するものと購入する人が違う場合もあります。</a:t>
            </a:r>
            <a:endParaRPr lang="en-US" altLang="ja-JP" sz="2000" b="1" i="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endParaRPr lang="en-US" altLang="ja-JP" sz="2000" b="1" i="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2000" b="1" i="1" dirty="0">
                <a:latin typeface="Meiryo UI" panose="020B0604030504040204" pitchFamily="50" charset="-128"/>
                <a:ea typeface="Meiryo UI" panose="020B0604030504040204" pitchFamily="50" charset="-128"/>
                <a:cs typeface="Meiryo UI" panose="020B0604030504040204" pitchFamily="50" charset="-128"/>
              </a:rPr>
              <a:t>〇市場</a:t>
            </a:r>
            <a:endParaRPr lang="en-US" altLang="ja-JP" sz="2000" b="1" i="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2000" b="1" i="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売ることができる市場です。</a:t>
            </a: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あなたのサービス・商品を使う人が何人いるのか？</a:t>
            </a:r>
            <a:endParaRPr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　市場規模（金額）がいくらか？を明らかにします。</a:t>
            </a:r>
            <a:endParaRPr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endParaRPr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〇料金</a:t>
            </a:r>
            <a:endParaRPr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　利用料金・販売料金です。利用ユーザによって、金額を変える必要があります。</a:t>
            </a:r>
            <a:endParaRPr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　ビジネスとして、料金</a:t>
            </a:r>
            <a:r>
              <a:rPr lang="en-US" altLang="ja-JP" sz="2000" b="1" kern="1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円、で販売し、他で収益を得る方法もあります。</a:t>
            </a:r>
            <a:endParaRPr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endParaRPr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FontTx/>
              <a:buNone/>
            </a:pP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FontTx/>
              <a:buNone/>
            </a:pPr>
            <a:r>
              <a:rPr lang="ja-JP" altLang="en-US" sz="2000" b="1" i="1" dirty="0">
                <a:latin typeface="Meiryo UI" panose="020B0604030504040204" pitchFamily="50" charset="-128"/>
                <a:ea typeface="Meiryo UI" panose="020B0604030504040204" pitchFamily="50" charset="-128"/>
                <a:cs typeface="Meiryo UI" panose="020B0604030504040204" pitchFamily="50" charset="-128"/>
              </a:rPr>
              <a:t>利用者が商品・サービスを利用シーンを想像すると、具体的な利用ユーザを考えることができ、市場が決まり、料金もある程度決まってきます。</a:t>
            </a:r>
            <a:endParaRPr lang="en-US" altLang="ja-JP" sz="2000" b="1" i="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FontTx/>
              <a:buNone/>
            </a:pPr>
            <a:r>
              <a:rPr lang="ja-JP" altLang="en-US" sz="2000" b="1" i="1" dirty="0">
                <a:latin typeface="Meiryo UI" panose="020B0604030504040204" pitchFamily="50" charset="-128"/>
                <a:ea typeface="Meiryo UI" panose="020B0604030504040204" pitchFamily="50" charset="-128"/>
                <a:cs typeface="Meiryo UI" panose="020B0604030504040204" pitchFamily="50" charset="-128"/>
              </a:rPr>
              <a:t>利用ユーザと市場と料金は、連動する綿密な関係があります。</a:t>
            </a:r>
            <a:endParaRPr lang="en-US" altLang="ja-JP" sz="20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1112154" y="89268"/>
            <a:ext cx="8760620" cy="490066"/>
          </a:xfrm>
        </p:spPr>
        <p:txBody>
          <a:bodyPr>
            <a:noAutofit/>
          </a:bodyPr>
          <a:lstStyle/>
          <a:p>
            <a:pPr algn="l">
              <a:spcBef>
                <a:spcPct val="0"/>
              </a:spcBef>
              <a:buNone/>
            </a:pPr>
            <a:r>
              <a:rPr lang="ja-JP" altLang="en-US" sz="2800" b="1" dirty="0">
                <a:cs typeface="Meiryo UI" panose="020B0604030504040204" pitchFamily="50" charset="-128"/>
              </a:rPr>
              <a:t>利用ユーザ（顧客、ターゲット）、市場、料金</a:t>
            </a:r>
            <a:endParaRPr lang="ja-JP" altLang="en-US" sz="2800" b="1" dirty="0">
              <a:solidFill>
                <a:srgbClr val="0000FF"/>
              </a:solidFill>
              <a:cs typeface="Meiryo UI" panose="020B0604030504040204" pitchFamily="50" charset="-128"/>
            </a:endParaRPr>
          </a:p>
        </p:txBody>
      </p:sp>
      <p:sp>
        <p:nvSpPr>
          <p:cNvPr id="9" name="Text Box 8">
            <a:extLst>
              <a:ext uri="{FF2B5EF4-FFF2-40B4-BE49-F238E27FC236}">
                <a16:creationId xmlns:a16="http://schemas.microsoft.com/office/drawing/2014/main" id="{5735678C-E931-4678-9ED9-06EE8DF8F12A}"/>
              </a:ext>
            </a:extLst>
          </p:cNvPr>
          <p:cNvSpPr txBox="1">
            <a:spLocks noChangeArrowheads="1"/>
          </p:cNvSpPr>
          <p:nvPr/>
        </p:nvSpPr>
        <p:spPr bwMode="auto">
          <a:xfrm>
            <a:off x="197488" y="6068703"/>
            <a:ext cx="9649072"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b="1" dirty="0">
                <a:solidFill>
                  <a:srgbClr val="FF0000"/>
                </a:solidFill>
                <a:latin typeface="HGP創英角ｺﾞｼｯｸUB" pitchFamily="50" charset="-128"/>
                <a:ea typeface="HGP創英角ｺﾞｼｯｸUB" pitchFamily="50" charset="-128"/>
                <a:cs typeface="Meiryo UI" panose="020B0604030504040204" pitchFamily="50" charset="-128"/>
              </a:rPr>
              <a:t>同じ商品でも利用者や料金よって市場が変わってくる</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51016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58" y="50994"/>
            <a:ext cx="856456"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 Box 9"/>
          <p:cNvSpPr txBox="1">
            <a:spLocks noChangeArrowheads="1"/>
          </p:cNvSpPr>
          <p:nvPr/>
        </p:nvSpPr>
        <p:spPr bwMode="auto">
          <a:xfrm>
            <a:off x="131007" y="705425"/>
            <a:ext cx="78591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利用シーンや生活に合わせてイメージする必要があります。</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例：ベクトル項目（意味）と価値割合の想定</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1283173" y="70116"/>
            <a:ext cx="8760620" cy="490066"/>
          </a:xfrm>
        </p:spPr>
        <p:txBody>
          <a:bodyPr>
            <a:noAutofit/>
          </a:bodyPr>
          <a:lstStyle/>
          <a:p>
            <a:pPr algn="l"/>
            <a:r>
              <a:rPr lang="ja-JP" altLang="en-US" b="1" dirty="0">
                <a:cs typeface="Meiryo UI" panose="020B0604030504040204" pitchFamily="50" charset="-128"/>
              </a:rPr>
              <a:t>商品・サービスのバリュー設計とターゲット</a:t>
            </a:r>
          </a:p>
        </p:txBody>
      </p:sp>
      <p:sp>
        <p:nvSpPr>
          <p:cNvPr id="8" name="正方形/長方形 1"/>
          <p:cNvSpPr>
            <a:spLocks noChangeArrowheads="1"/>
          </p:cNvSpPr>
          <p:nvPr/>
        </p:nvSpPr>
        <p:spPr bwMode="auto">
          <a:xfrm>
            <a:off x="1161348" y="5777860"/>
            <a:ext cx="7757676" cy="954107"/>
          </a:xfrm>
          <a:prstGeom prst="rect">
            <a:avLst/>
          </a:prstGeom>
          <a:solidFill>
            <a:srgbClr val="FFFF00"/>
          </a:solidFill>
          <a:ln w="9525">
            <a:solidFill>
              <a:srgbClr val="000000"/>
            </a:solidFill>
            <a:miter lim="800000"/>
            <a:headEnd/>
            <a:tailEnd/>
          </a:ln>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使ってくれる人と市場が想定できる</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価値割合を変えることで市場を動的に変化させる</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下矢印 9"/>
          <p:cNvSpPr/>
          <p:nvPr/>
        </p:nvSpPr>
        <p:spPr>
          <a:xfrm>
            <a:off x="4322334" y="5257525"/>
            <a:ext cx="1170130" cy="28803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a:extLst>
              <a:ext uri="{FF2B5EF4-FFF2-40B4-BE49-F238E27FC236}">
                <a16:creationId xmlns:a16="http://schemas.microsoft.com/office/drawing/2014/main" id="{9E7D2BFA-6ABF-4D92-9A8A-70B4FD977411}"/>
              </a:ext>
            </a:extLst>
          </p:cNvPr>
          <p:cNvCxnSpPr>
            <a:cxnSpLocks/>
          </p:cNvCxnSpPr>
          <p:nvPr/>
        </p:nvCxnSpPr>
        <p:spPr>
          <a:xfrm>
            <a:off x="2145242" y="3212976"/>
            <a:ext cx="51120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CA32975-702E-465F-AD76-605B10C961FB}"/>
              </a:ext>
            </a:extLst>
          </p:cNvPr>
          <p:cNvCxnSpPr>
            <a:cxnSpLocks/>
          </p:cNvCxnSpPr>
          <p:nvPr/>
        </p:nvCxnSpPr>
        <p:spPr>
          <a:xfrm flipV="1">
            <a:off x="3200355" y="1955948"/>
            <a:ext cx="3679663" cy="2409155"/>
          </a:xfrm>
          <a:prstGeom prst="line">
            <a:avLst/>
          </a:prstGeom>
        </p:spPr>
        <p:style>
          <a:lnRef idx="1">
            <a:schemeClr val="accent1"/>
          </a:lnRef>
          <a:fillRef idx="0">
            <a:schemeClr val="accent1"/>
          </a:fillRef>
          <a:effectRef idx="0">
            <a:schemeClr val="accent1"/>
          </a:effectRef>
          <a:fontRef idx="minor">
            <a:schemeClr val="tx1"/>
          </a:fontRef>
        </p:style>
      </p:cxnSp>
      <p:sp>
        <p:nvSpPr>
          <p:cNvPr id="14" name="楕円 13">
            <a:extLst>
              <a:ext uri="{FF2B5EF4-FFF2-40B4-BE49-F238E27FC236}">
                <a16:creationId xmlns:a16="http://schemas.microsoft.com/office/drawing/2014/main" id="{C4EC6657-BDFA-4341-AF96-F2C34AAC0BB8}"/>
              </a:ext>
            </a:extLst>
          </p:cNvPr>
          <p:cNvSpPr/>
          <p:nvPr/>
        </p:nvSpPr>
        <p:spPr>
          <a:xfrm>
            <a:off x="3218087" y="3160525"/>
            <a:ext cx="1512168" cy="12961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69317F05-8DFC-49D8-907E-0B05A82E764F}"/>
              </a:ext>
            </a:extLst>
          </p:cNvPr>
          <p:cNvCxnSpPr>
            <a:cxnSpLocks/>
          </p:cNvCxnSpPr>
          <p:nvPr/>
        </p:nvCxnSpPr>
        <p:spPr>
          <a:xfrm flipH="1" flipV="1">
            <a:off x="3523179" y="1781832"/>
            <a:ext cx="2859641" cy="2745348"/>
          </a:xfrm>
          <a:prstGeom prst="line">
            <a:avLst/>
          </a:prstGeom>
        </p:spPr>
        <p:style>
          <a:lnRef idx="1">
            <a:schemeClr val="accent1"/>
          </a:lnRef>
          <a:fillRef idx="0">
            <a:schemeClr val="accent1"/>
          </a:fillRef>
          <a:effectRef idx="0">
            <a:schemeClr val="accent1"/>
          </a:effectRef>
          <a:fontRef idx="minor">
            <a:schemeClr val="tx1"/>
          </a:fontRef>
        </p:style>
      </p:cxnSp>
      <p:sp>
        <p:nvSpPr>
          <p:cNvPr id="19" name="楕円 18">
            <a:extLst>
              <a:ext uri="{FF2B5EF4-FFF2-40B4-BE49-F238E27FC236}">
                <a16:creationId xmlns:a16="http://schemas.microsoft.com/office/drawing/2014/main" id="{542C0A51-E8A9-41B4-A509-7979388F5E2F}"/>
              </a:ext>
            </a:extLst>
          </p:cNvPr>
          <p:cNvSpPr/>
          <p:nvPr/>
        </p:nvSpPr>
        <p:spPr>
          <a:xfrm>
            <a:off x="4474831" y="1758238"/>
            <a:ext cx="1512168" cy="1296144"/>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B47C7952-4E29-4F12-8036-81D0ADA0C7FC}"/>
              </a:ext>
            </a:extLst>
          </p:cNvPr>
          <p:cNvSpPr/>
          <p:nvPr/>
        </p:nvSpPr>
        <p:spPr>
          <a:xfrm>
            <a:off x="4151315" y="2558082"/>
            <a:ext cx="1512168" cy="1296144"/>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1ACBB110-9478-4337-BD22-07CB8506550A}"/>
              </a:ext>
            </a:extLst>
          </p:cNvPr>
          <p:cNvSpPr/>
          <p:nvPr/>
        </p:nvSpPr>
        <p:spPr>
          <a:xfrm>
            <a:off x="5367850" y="2604020"/>
            <a:ext cx="1512168" cy="1296144"/>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C2135FB-F958-4086-AB29-07094B9F3229}"/>
              </a:ext>
            </a:extLst>
          </p:cNvPr>
          <p:cNvSpPr txBox="1"/>
          <p:nvPr/>
        </p:nvSpPr>
        <p:spPr>
          <a:xfrm>
            <a:off x="1527584" y="3007614"/>
            <a:ext cx="809785"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価格</a:t>
            </a:r>
            <a:endParaRPr kumimoji="1" lang="ja-JP" altLang="en-US"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AF054517-6937-4FF2-A678-43A0D06E4B18}"/>
              </a:ext>
            </a:extLst>
          </p:cNvPr>
          <p:cNvSpPr txBox="1"/>
          <p:nvPr/>
        </p:nvSpPr>
        <p:spPr>
          <a:xfrm>
            <a:off x="2451961" y="4292699"/>
            <a:ext cx="809785"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可愛さ</a:t>
            </a:r>
          </a:p>
        </p:txBody>
      </p:sp>
      <p:sp>
        <p:nvSpPr>
          <p:cNvPr id="24" name="テキスト ボックス 23">
            <a:extLst>
              <a:ext uri="{FF2B5EF4-FFF2-40B4-BE49-F238E27FC236}">
                <a16:creationId xmlns:a16="http://schemas.microsoft.com/office/drawing/2014/main" id="{21075E64-5C21-4B30-AC30-90103F05A2EE}"/>
              </a:ext>
            </a:extLst>
          </p:cNvPr>
          <p:cNvSpPr txBox="1"/>
          <p:nvPr/>
        </p:nvSpPr>
        <p:spPr>
          <a:xfrm>
            <a:off x="2461359" y="1798223"/>
            <a:ext cx="1448850"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使いやすさ</a:t>
            </a:r>
          </a:p>
        </p:txBody>
      </p:sp>
      <p:sp>
        <p:nvSpPr>
          <p:cNvPr id="25" name="楕円 24">
            <a:extLst>
              <a:ext uri="{FF2B5EF4-FFF2-40B4-BE49-F238E27FC236}">
                <a16:creationId xmlns:a16="http://schemas.microsoft.com/office/drawing/2014/main" id="{B2ABC028-00FB-468E-9E86-59D93B7342FC}"/>
              </a:ext>
            </a:extLst>
          </p:cNvPr>
          <p:cNvSpPr/>
          <p:nvPr/>
        </p:nvSpPr>
        <p:spPr>
          <a:xfrm>
            <a:off x="7529880" y="1327682"/>
            <a:ext cx="1887821" cy="1740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71B8082B-FF7F-4E41-B4F1-5711E095FD02}"/>
              </a:ext>
            </a:extLst>
          </p:cNvPr>
          <p:cNvCxnSpPr>
            <a:cxnSpLocks/>
          </p:cNvCxnSpPr>
          <p:nvPr/>
        </p:nvCxnSpPr>
        <p:spPr>
          <a:xfrm flipV="1">
            <a:off x="8450450" y="1321130"/>
            <a:ext cx="23342" cy="9232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EC9E0780-0F57-457F-9026-119B5BAD39C9}"/>
              </a:ext>
            </a:extLst>
          </p:cNvPr>
          <p:cNvCxnSpPr>
            <a:cxnSpLocks/>
            <a:endCxn id="25" idx="5"/>
          </p:cNvCxnSpPr>
          <p:nvPr/>
        </p:nvCxnSpPr>
        <p:spPr>
          <a:xfrm>
            <a:off x="8473789" y="2244334"/>
            <a:ext cx="667447" cy="5693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E8A35DA-1103-48AD-9607-02990DFA649F}"/>
              </a:ext>
            </a:extLst>
          </p:cNvPr>
          <p:cNvCxnSpPr>
            <a:cxnSpLocks/>
            <a:stCxn id="25" idx="3"/>
          </p:cNvCxnSpPr>
          <p:nvPr/>
        </p:nvCxnSpPr>
        <p:spPr>
          <a:xfrm flipV="1">
            <a:off x="7806345" y="2244334"/>
            <a:ext cx="667445" cy="5693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3E965F3-6DEC-4906-BD6F-284B4A25788B}"/>
              </a:ext>
            </a:extLst>
          </p:cNvPr>
          <p:cNvCxnSpPr>
            <a:cxnSpLocks/>
          </p:cNvCxnSpPr>
          <p:nvPr/>
        </p:nvCxnSpPr>
        <p:spPr>
          <a:xfrm>
            <a:off x="7599355" y="1784892"/>
            <a:ext cx="874434" cy="4594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44BA46B-43B7-4B97-B378-C2F3613EE9FA}"/>
              </a:ext>
            </a:extLst>
          </p:cNvPr>
          <p:cNvSpPr txBox="1"/>
          <p:nvPr/>
        </p:nvSpPr>
        <p:spPr>
          <a:xfrm>
            <a:off x="8520472" y="1959910"/>
            <a:ext cx="1041040"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可愛い</a:t>
            </a:r>
          </a:p>
        </p:txBody>
      </p:sp>
      <p:sp>
        <p:nvSpPr>
          <p:cNvPr id="46" name="テキスト ボックス 45">
            <a:extLst>
              <a:ext uri="{FF2B5EF4-FFF2-40B4-BE49-F238E27FC236}">
                <a16:creationId xmlns:a16="http://schemas.microsoft.com/office/drawing/2014/main" id="{0C761D88-C1EA-4F30-8660-025294943216}"/>
              </a:ext>
            </a:extLst>
          </p:cNvPr>
          <p:cNvSpPr txBox="1"/>
          <p:nvPr/>
        </p:nvSpPr>
        <p:spPr>
          <a:xfrm>
            <a:off x="8150842" y="2401250"/>
            <a:ext cx="667444"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価格高い</a:t>
            </a:r>
          </a:p>
        </p:txBody>
      </p:sp>
      <p:sp>
        <p:nvSpPr>
          <p:cNvPr id="47" name="AutoShape 48">
            <a:extLst>
              <a:ext uri="{FF2B5EF4-FFF2-40B4-BE49-F238E27FC236}">
                <a16:creationId xmlns:a16="http://schemas.microsoft.com/office/drawing/2014/main" id="{138332E1-F9AD-451B-B8E4-5D04B7FE0E32}"/>
              </a:ext>
            </a:extLst>
          </p:cNvPr>
          <p:cNvSpPr>
            <a:spLocks noChangeArrowheads="1"/>
          </p:cNvSpPr>
          <p:nvPr/>
        </p:nvSpPr>
        <p:spPr bwMode="auto">
          <a:xfrm>
            <a:off x="7329264" y="869995"/>
            <a:ext cx="2279428" cy="398765"/>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価値割合</a:t>
            </a:r>
          </a:p>
        </p:txBody>
      </p:sp>
      <p:pic>
        <p:nvPicPr>
          <p:cNvPr id="28" name="Picture 77">
            <a:extLst>
              <a:ext uri="{FF2B5EF4-FFF2-40B4-BE49-F238E27FC236}">
                <a16:creationId xmlns:a16="http://schemas.microsoft.com/office/drawing/2014/main" id="{8561CBC3-6798-4BC4-AA09-DF3DE6171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497144" y="3917708"/>
            <a:ext cx="1953288" cy="1551345"/>
          </a:xfrm>
          <a:prstGeom prst="rect">
            <a:avLst/>
          </a:prstGeom>
        </p:spPr>
      </p:pic>
      <p:sp>
        <p:nvSpPr>
          <p:cNvPr id="29" name="円/楕円 30">
            <a:extLst>
              <a:ext uri="{FF2B5EF4-FFF2-40B4-BE49-F238E27FC236}">
                <a16:creationId xmlns:a16="http://schemas.microsoft.com/office/drawing/2014/main" id="{10A947F2-1A85-4811-8504-EAB8655405AB}"/>
              </a:ext>
            </a:extLst>
          </p:cNvPr>
          <p:cNvSpPr/>
          <p:nvPr/>
        </p:nvSpPr>
        <p:spPr>
          <a:xfrm rot="21387152">
            <a:off x="7868194" y="3871242"/>
            <a:ext cx="1229623" cy="693125"/>
          </a:xfrm>
          <a:prstGeom prst="ellipse">
            <a:avLst/>
          </a:prstGeom>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見える</a:t>
            </a:r>
          </a:p>
        </p:txBody>
      </p:sp>
      <p:sp>
        <p:nvSpPr>
          <p:cNvPr id="31" name="円/楕円 31">
            <a:extLst>
              <a:ext uri="{FF2B5EF4-FFF2-40B4-BE49-F238E27FC236}">
                <a16:creationId xmlns:a16="http://schemas.microsoft.com/office/drawing/2014/main" id="{9683EE13-5B82-4C59-BCE6-D8D3719DBC07}"/>
              </a:ext>
            </a:extLst>
          </p:cNvPr>
          <p:cNvSpPr/>
          <p:nvPr/>
        </p:nvSpPr>
        <p:spPr>
          <a:xfrm rot="21387152">
            <a:off x="7873681" y="4931115"/>
            <a:ext cx="1229623" cy="693125"/>
          </a:xfrm>
          <a:prstGeom prst="ellipse">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見えない</a:t>
            </a:r>
          </a:p>
        </p:txBody>
      </p:sp>
      <p:sp>
        <p:nvSpPr>
          <p:cNvPr id="32" name="AutoShape 48">
            <a:extLst>
              <a:ext uri="{FF2B5EF4-FFF2-40B4-BE49-F238E27FC236}">
                <a16:creationId xmlns:a16="http://schemas.microsoft.com/office/drawing/2014/main" id="{276E3957-73C4-46B6-A353-D2564AA7A30B}"/>
              </a:ext>
            </a:extLst>
          </p:cNvPr>
          <p:cNvSpPr>
            <a:spLocks noChangeArrowheads="1"/>
          </p:cNvSpPr>
          <p:nvPr/>
        </p:nvSpPr>
        <p:spPr bwMode="auto">
          <a:xfrm>
            <a:off x="7329264" y="3318267"/>
            <a:ext cx="2332896" cy="398765"/>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見える見えない割合</a:t>
            </a:r>
          </a:p>
        </p:txBody>
      </p:sp>
    </p:spTree>
    <p:extLst>
      <p:ext uri="{BB962C8B-B14F-4D97-AF65-F5344CB8AC3E}">
        <p14:creationId xmlns:p14="http://schemas.microsoft.com/office/powerpoint/2010/main" val="1048982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72" y="78828"/>
            <a:ext cx="856456"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 Box 9"/>
          <p:cNvSpPr txBox="1">
            <a:spLocks noChangeArrowheads="1"/>
          </p:cNvSpPr>
          <p:nvPr/>
        </p:nvSpPr>
        <p:spPr bwMode="auto">
          <a:xfrm>
            <a:off x="1832654" y="778635"/>
            <a:ext cx="785915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nSpc>
                <a:spcPts val="3600"/>
              </a:lnSpc>
              <a:spcBef>
                <a:spcPct val="0"/>
              </a:spcBef>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販売方法等によって広がりや収益が変化します。</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■ＰＲ・宣伝方法</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・口コミ、広告宣伝</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■誰が売るのか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・自分で売る？→利益が大きい（売れる量が少ない）</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・他人が売る？→利益が小さい（売れる量が多い</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■ユーザーの支払い方法（債権回収）</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収益、支払時期、安全性が変わる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（クレジット、回収代行、着払い）</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51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611" y="908720"/>
            <a:ext cx="1211794" cy="134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1003508" y="78828"/>
            <a:ext cx="8760620" cy="490066"/>
          </a:xfrm>
        </p:spPr>
        <p:txBody>
          <a:bodyPr>
            <a:noAutofit/>
          </a:bodyPr>
          <a:lstStyle/>
          <a:p>
            <a:pPr algn="l"/>
            <a:r>
              <a:rPr lang="ja-JP" altLang="en-US" dirty="0">
                <a:cs typeface="Meiryo UI" panose="020B0604030504040204" pitchFamily="50" charset="-128"/>
              </a:rPr>
              <a:t>販路拡大戦略／ </a:t>
            </a:r>
            <a:r>
              <a:rPr lang="en-US" altLang="ja-JP" dirty="0">
                <a:cs typeface="Meiryo UI" panose="020B0604030504040204" pitchFamily="50" charset="-128"/>
              </a:rPr>
              <a:t>PR </a:t>
            </a:r>
            <a:r>
              <a:rPr lang="ja-JP" altLang="en-US" dirty="0">
                <a:cs typeface="Meiryo UI" panose="020B0604030504040204" pitchFamily="50" charset="-128"/>
              </a:rPr>
              <a:t>方法、販売者は？</a:t>
            </a:r>
            <a:endParaRPr lang="ja-JP" altLang="en-US" dirty="0">
              <a:solidFill>
                <a:srgbClr val="0000FF"/>
              </a:solidFill>
              <a:cs typeface="Meiryo UI" panose="020B0604030504040204" pitchFamily="50" charset="-128"/>
            </a:endParaRPr>
          </a:p>
        </p:txBody>
      </p:sp>
      <p:sp>
        <p:nvSpPr>
          <p:cNvPr id="8" name="正方形/長方形 1"/>
          <p:cNvSpPr>
            <a:spLocks noChangeArrowheads="1"/>
          </p:cNvSpPr>
          <p:nvPr/>
        </p:nvSpPr>
        <p:spPr bwMode="auto">
          <a:xfrm>
            <a:off x="364422" y="5570077"/>
            <a:ext cx="9413114" cy="954107"/>
          </a:xfrm>
          <a:prstGeom prst="rect">
            <a:avLst/>
          </a:prstGeom>
          <a:solidFill>
            <a:srgbClr val="FFFF00"/>
          </a:solidFill>
          <a:ln w="9525">
            <a:solidFill>
              <a:srgbClr val="000000"/>
            </a:solidFill>
            <a:miter lim="800000"/>
            <a:headEnd/>
            <a:tailEnd/>
          </a:ln>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販売網と収益構造が見えてくる</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他人に売ってもらう時は、販売価格にも影響するよ</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下矢印 9"/>
          <p:cNvSpPr/>
          <p:nvPr/>
        </p:nvSpPr>
        <p:spPr>
          <a:xfrm>
            <a:off x="4367935" y="5157192"/>
            <a:ext cx="1170130" cy="28803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44425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87" y="77764"/>
            <a:ext cx="856456"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Text Box 10"/>
          <p:cNvSpPr txBox="1">
            <a:spLocks noChangeArrowheads="1"/>
          </p:cNvSpPr>
          <p:nvPr/>
        </p:nvSpPr>
        <p:spPr bwMode="auto">
          <a:xfrm>
            <a:off x="272480" y="764704"/>
            <a:ext cx="975108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サービス・商品価格と販売方法により、製造・開発のお金は変化する。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（資金調達）</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spcBef>
                <a:spcPct val="0"/>
              </a:spcBef>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どれだけの資金を用意すれば良いか？考える。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・初期の投資費用：設備や開発・製造にかかる費用</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600"/>
              </a:lnSpc>
              <a:spcBef>
                <a:spcPct val="0"/>
              </a:spcBef>
              <a:buFontTx/>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・毎月の経費：運営費用、サービス提供費用</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（利益の換算）</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利益がいつでるか？　を考える。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spcBef>
                <a:spcPct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年収入がゼロでもやっていける資金</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355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5244" y="5457726"/>
            <a:ext cx="97512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5244" y="4737001"/>
            <a:ext cx="97512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6470" y="5120866"/>
            <a:ext cx="97512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272481" y="4940201"/>
            <a:ext cx="3162697" cy="360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製造費・開発費</a:t>
            </a:r>
          </a:p>
        </p:txBody>
      </p:sp>
      <p:sp>
        <p:nvSpPr>
          <p:cNvPr id="11" name="正方形/長方形 10"/>
          <p:cNvSpPr/>
          <p:nvPr/>
        </p:nvSpPr>
        <p:spPr>
          <a:xfrm>
            <a:off x="272480" y="5300564"/>
            <a:ext cx="1054233" cy="720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材料費</a:t>
            </a:r>
          </a:p>
        </p:txBody>
      </p:sp>
      <p:sp>
        <p:nvSpPr>
          <p:cNvPr id="12" name="正方形/長方形 11"/>
          <p:cNvSpPr/>
          <p:nvPr/>
        </p:nvSpPr>
        <p:spPr>
          <a:xfrm>
            <a:off x="1326713" y="5300564"/>
            <a:ext cx="1054232" cy="720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加工費</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開発費</a:t>
            </a:r>
          </a:p>
        </p:txBody>
      </p:sp>
      <p:sp>
        <p:nvSpPr>
          <p:cNvPr id="13" name="正方形/長方形 12"/>
          <p:cNvSpPr/>
          <p:nvPr/>
        </p:nvSpPr>
        <p:spPr>
          <a:xfrm>
            <a:off x="2380945" y="5300564"/>
            <a:ext cx="1054233" cy="720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設備費</a:t>
            </a:r>
          </a:p>
        </p:txBody>
      </p:sp>
      <p:sp>
        <p:nvSpPr>
          <p:cNvPr id="15" name="正方形/長方形 14"/>
          <p:cNvSpPr/>
          <p:nvPr/>
        </p:nvSpPr>
        <p:spPr>
          <a:xfrm>
            <a:off x="6078523" y="4940202"/>
            <a:ext cx="1582208" cy="1081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運営費</a:t>
            </a:r>
          </a:p>
        </p:txBody>
      </p:sp>
      <p:sp>
        <p:nvSpPr>
          <p:cNvPr id="16" name="正方形/長方形 15"/>
          <p:cNvSpPr/>
          <p:nvPr/>
        </p:nvSpPr>
        <p:spPr>
          <a:xfrm>
            <a:off x="3431738" y="5300564"/>
            <a:ext cx="1577236" cy="720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販売管理費</a:t>
            </a:r>
          </a:p>
        </p:txBody>
      </p:sp>
      <p:sp>
        <p:nvSpPr>
          <p:cNvPr id="17" name="正方形/長方形 16"/>
          <p:cNvSpPr/>
          <p:nvPr/>
        </p:nvSpPr>
        <p:spPr>
          <a:xfrm>
            <a:off x="4990888" y="5300564"/>
            <a:ext cx="1054233" cy="720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営業費</a:t>
            </a:r>
          </a:p>
        </p:txBody>
      </p:sp>
      <p:sp>
        <p:nvSpPr>
          <p:cNvPr id="3" name="タイトル 2"/>
          <p:cNvSpPr>
            <a:spLocks noGrp="1"/>
          </p:cNvSpPr>
          <p:nvPr>
            <p:ph type="title"/>
          </p:nvPr>
        </p:nvSpPr>
        <p:spPr>
          <a:xfrm>
            <a:off x="993943" y="50553"/>
            <a:ext cx="8760620" cy="490066"/>
          </a:xfrm>
        </p:spPr>
        <p:txBody>
          <a:bodyPr>
            <a:noAutofit/>
          </a:bodyPr>
          <a:lstStyle/>
          <a:p>
            <a:pPr algn="l"/>
            <a:r>
              <a:rPr lang="ja-JP" altLang="en-US" dirty="0">
                <a:cs typeface="Meiryo UI" panose="020B0604030504040204" pitchFamily="50" charset="-128"/>
              </a:rPr>
              <a:t>サービス開発／製造・制作コストとは？</a:t>
            </a:r>
            <a:endParaRPr kumimoji="1" lang="ja-JP" altLang="en-US" dirty="0">
              <a:cs typeface="Meiryo UI" panose="020B0604030504040204" pitchFamily="50" charset="-128"/>
            </a:endParaRPr>
          </a:p>
        </p:txBody>
      </p:sp>
      <p:sp>
        <p:nvSpPr>
          <p:cNvPr id="21" name="正方形/長方形 1"/>
          <p:cNvSpPr>
            <a:spLocks noChangeArrowheads="1"/>
          </p:cNvSpPr>
          <p:nvPr/>
        </p:nvSpPr>
        <p:spPr bwMode="auto">
          <a:xfrm>
            <a:off x="1008793" y="6165304"/>
            <a:ext cx="7757676" cy="523220"/>
          </a:xfrm>
          <a:prstGeom prst="rect">
            <a:avLst/>
          </a:prstGeom>
          <a:solidFill>
            <a:srgbClr val="FFFF00"/>
          </a:solidFill>
          <a:ln w="9525">
            <a:solidFill>
              <a:srgbClr val="000000"/>
            </a:solidFill>
            <a:miter lim="800000"/>
            <a:headEnd/>
            <a:tailEnd/>
          </a:ln>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販売戦略に合せたコスト計算</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426765" y="4941169"/>
            <a:ext cx="2618356" cy="3593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販売費</a:t>
            </a:r>
          </a:p>
        </p:txBody>
      </p:sp>
      <p:sp>
        <p:nvSpPr>
          <p:cNvPr id="4" name="テキスト ボックス 3"/>
          <p:cNvSpPr txBox="1"/>
          <p:nvPr/>
        </p:nvSpPr>
        <p:spPr>
          <a:xfrm>
            <a:off x="272480" y="4427785"/>
            <a:ext cx="1555234"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（イメージ）</a:t>
            </a:r>
          </a:p>
        </p:txBody>
      </p:sp>
    </p:spTree>
    <p:extLst>
      <p:ext uri="{BB962C8B-B14F-4D97-AF65-F5344CB8AC3E}">
        <p14:creationId xmlns:p14="http://schemas.microsoft.com/office/powerpoint/2010/main" val="1580103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58615"/>
            <a:ext cx="856456"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2537" name="グラフ 1"/>
          <p:cNvGraphicFramePr>
            <a:graphicFrameLocks/>
          </p:cNvGraphicFramePr>
          <p:nvPr/>
        </p:nvGraphicFramePr>
        <p:xfrm>
          <a:off x="240636" y="692696"/>
          <a:ext cx="4478338" cy="2868612"/>
        </p:xfrm>
        <a:graphic>
          <a:graphicData uri="http://schemas.openxmlformats.org/presentationml/2006/ole">
            <mc:AlternateContent xmlns:mc="http://schemas.openxmlformats.org/markup-compatibility/2006">
              <mc:Choice xmlns:v="urn:schemas-microsoft-com:vml" Requires="v">
                <p:oleObj name="Chart" r:id="rId3" imgW="4139543" imgH="2871465" progId="Excel.Chart.8">
                  <p:embed/>
                </p:oleObj>
              </mc:Choice>
              <mc:Fallback>
                <p:oleObj name="Chart" r:id="rId3" imgW="4139543" imgH="2871465" progId="Excel.Chart.8">
                  <p:embed/>
                  <p:pic>
                    <p:nvPicPr>
                      <p:cNvPr id="22537" name="グラフ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36" y="692696"/>
                        <a:ext cx="4478338"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直線コネクタ 3"/>
          <p:cNvCxnSpPr/>
          <p:nvPr/>
        </p:nvCxnSpPr>
        <p:spPr>
          <a:xfrm>
            <a:off x="260917" y="2192610"/>
            <a:ext cx="3900488"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
        <p:nvSpPr>
          <p:cNvPr id="22539" name="テキスト ボックス 5"/>
          <p:cNvSpPr txBox="1">
            <a:spLocks noChangeArrowheads="1"/>
          </p:cNvSpPr>
          <p:nvPr/>
        </p:nvSpPr>
        <p:spPr bwMode="auto">
          <a:xfrm>
            <a:off x="38454" y="2060848"/>
            <a:ext cx="4732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100" b="1">
                <a:solidFill>
                  <a:srgbClr val="FF0000"/>
                </a:solidFill>
                <a:latin typeface="Meiryo UI" panose="020B0604030504040204" pitchFamily="50" charset="-128"/>
                <a:ea typeface="Meiryo UI" panose="020B0604030504040204" pitchFamily="50" charset="-128"/>
                <a:cs typeface="Meiryo UI" panose="020B0604030504040204" pitchFamily="50" charset="-128"/>
              </a:rPr>
              <a:t>850</a:t>
            </a:r>
            <a:endParaRPr lang="ja-JP" altLang="en-US" sz="1100" b="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996835" y="83874"/>
            <a:ext cx="89154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HGP創英角ﾎﾟｯﾌﾟ体" panose="040B0A00000000000000" pitchFamily="50" charset="-128"/>
                <a:ea typeface="HGP創英角ﾎﾟｯﾌﾟ体" panose="040B0A00000000000000" pitchFamily="50" charset="-128"/>
                <a:cs typeface="+mj-cs"/>
              </a:defRPr>
            </a:lvl1pPr>
          </a:lstStyle>
          <a:p>
            <a:pPr algn="l"/>
            <a:r>
              <a:rPr lang="ja-JP" altLang="en-US" dirty="0">
                <a:cs typeface="Meiryo UI" panose="020B0604030504040204" pitchFamily="50" charset="-128"/>
              </a:rPr>
              <a:t>売上げ規模・</a:t>
            </a:r>
            <a:r>
              <a:rPr lang="ja-JP" altLang="en-US" dirty="0"/>
              <a:t>売上げ試算／経常利益・計画性</a:t>
            </a:r>
            <a:endParaRPr lang="ja-JP" altLang="en-US" dirty="0">
              <a:cs typeface="Meiryo UI" panose="020B0604030504040204" pitchFamily="50" charset="-128"/>
            </a:endParaRPr>
          </a:p>
        </p:txBody>
      </p:sp>
      <p:sp>
        <p:nvSpPr>
          <p:cNvPr id="16" name="テキスト ボックス 6"/>
          <p:cNvSpPr txBox="1">
            <a:spLocks noChangeArrowheads="1"/>
          </p:cNvSpPr>
          <p:nvPr/>
        </p:nvSpPr>
        <p:spPr bwMode="auto">
          <a:xfrm>
            <a:off x="5430938" y="850854"/>
            <a:ext cx="4327025" cy="273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nSpc>
                <a:spcPts val="3000"/>
              </a:lnSpc>
              <a:spcBef>
                <a:spcPct val="0"/>
              </a:spcBef>
              <a:buNone/>
            </a:pP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日本的な考え方</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p>
          <a:p>
            <a:pPr>
              <a:lnSpc>
                <a:spcPts val="3000"/>
              </a:lnSpc>
              <a:spcBef>
                <a:spcPct val="0"/>
              </a:spcBef>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・初年度は、ターゲットの０．１％を見込む</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spcBef>
                <a:spcPct val="0"/>
              </a:spcBef>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年黒字</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000"/>
              </a:lnSpc>
              <a:spcBef>
                <a:spcPct val="0"/>
              </a:spcBef>
              <a:buFontTx/>
              <a:buNone/>
            </a:pP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欧米的な考え方</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3000"/>
              </a:lnSpc>
              <a:spcBef>
                <a:spcPct val="0"/>
              </a:spcBef>
              <a:buFontTx/>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・儲けたお金は事業拡張に使い続ける。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000"/>
              </a:lnSpc>
              <a:spcBef>
                <a:spcPct val="0"/>
              </a:spcBef>
              <a:buFontTx/>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・投資家には、株価で還元する。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000"/>
              </a:lnSpc>
              <a:spcBef>
                <a:spcPct val="0"/>
              </a:spcBef>
              <a:buFontTx/>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・企業成長が中心</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Text Box 9"/>
          <p:cNvSpPr txBox="1">
            <a:spLocks noChangeArrowheads="1"/>
          </p:cNvSpPr>
          <p:nvPr/>
        </p:nvSpPr>
        <p:spPr bwMode="auto">
          <a:xfrm>
            <a:off x="250081" y="3573016"/>
            <a:ext cx="9305430"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・サービス・商品の価格、サービスなど製造・開発費用</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販売促進費、人件費、家賃などの要素で試算</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3600"/>
              </a:lnSpc>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・取り巻く環境が変化しているので、常に見直しをかけることが必要</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11" descr="bs01606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8895" y="944193"/>
            <a:ext cx="2163977" cy="106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
          <p:cNvSpPr>
            <a:spLocks noChangeArrowheads="1"/>
          </p:cNvSpPr>
          <p:nvPr/>
        </p:nvSpPr>
        <p:spPr bwMode="auto">
          <a:xfrm>
            <a:off x="1095757" y="6351712"/>
            <a:ext cx="7757676" cy="461665"/>
          </a:xfrm>
          <a:prstGeom prst="rect">
            <a:avLst/>
          </a:prstGeom>
          <a:solidFill>
            <a:srgbClr val="FFFF00"/>
          </a:solidFill>
          <a:ln w="9525">
            <a:solidFill>
              <a:srgbClr val="000000"/>
            </a:solidFill>
            <a:miter lim="800000"/>
            <a:headEnd/>
            <a:tailEnd/>
          </a:ln>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いつ黒字化するか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988671" y="5301208"/>
            <a:ext cx="1304565" cy="45868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月売上</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782872" y="5265939"/>
            <a:ext cx="1326145" cy="483612"/>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月経費</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7037788" y="5737320"/>
            <a:ext cx="2049671" cy="460572"/>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初期費用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3134926" y="5343600"/>
            <a:ext cx="803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1"/>
          <p:cNvSpPr>
            <a:spLocks noChangeArrowheads="1"/>
          </p:cNvSpPr>
          <p:nvPr/>
        </p:nvSpPr>
        <p:spPr bwMode="auto">
          <a:xfrm>
            <a:off x="38454" y="5301209"/>
            <a:ext cx="19110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単月黒字</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1"/>
          <p:cNvSpPr>
            <a:spLocks noChangeArrowheads="1"/>
          </p:cNvSpPr>
          <p:nvPr/>
        </p:nvSpPr>
        <p:spPr bwMode="auto">
          <a:xfrm>
            <a:off x="38454" y="5736228"/>
            <a:ext cx="19110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単年度黒字</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988671" y="5749551"/>
            <a:ext cx="1304565" cy="44834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年売上</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763870" y="5736227"/>
            <a:ext cx="1326145" cy="464718"/>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年経費</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1"/>
          <p:cNvSpPr>
            <a:spLocks noChangeArrowheads="1"/>
          </p:cNvSpPr>
          <p:nvPr/>
        </p:nvSpPr>
        <p:spPr bwMode="auto">
          <a:xfrm>
            <a:off x="3134926" y="5745897"/>
            <a:ext cx="803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7037789" y="5301209"/>
            <a:ext cx="2028225" cy="449435"/>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いままでの経費</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500098" y="5287885"/>
            <a:ext cx="1292719" cy="8966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今までの</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売上</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1"/>
          <p:cNvSpPr>
            <a:spLocks noChangeArrowheads="1"/>
          </p:cNvSpPr>
          <p:nvPr/>
        </p:nvSpPr>
        <p:spPr bwMode="auto">
          <a:xfrm>
            <a:off x="6567307" y="5532041"/>
            <a:ext cx="803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Picture 12">
            <a:extLst>
              <a:ext uri="{FF2B5EF4-FFF2-40B4-BE49-F238E27FC236}">
                <a16:creationId xmlns:a16="http://schemas.microsoft.com/office/drawing/2014/main" id="{B5F6222A-06A8-448A-AFC8-92454D0E81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1012" y="2146717"/>
            <a:ext cx="893523" cy="131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246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10"/>
          <p:cNvSpPr txBox="1">
            <a:spLocks noChangeArrowheads="1"/>
          </p:cNvSpPr>
          <p:nvPr/>
        </p:nvSpPr>
        <p:spPr bwMode="auto">
          <a:xfrm>
            <a:off x="38454" y="1242160"/>
            <a:ext cx="48941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nSpc>
                <a:spcPts val="3600"/>
              </a:lnSpc>
              <a:spcBef>
                <a:spcPct val="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あったらいいこと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spcBef>
                <a:spcPct val="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誰かがハッピー、自分もハッピー</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spcBef>
                <a:spcPct val="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自分を起点に世の中がぐるぐる回る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noAutofit/>
          </a:bodyPr>
          <a:lstStyle/>
          <a:p>
            <a:r>
              <a:rPr lang="ja-JP" altLang="en-US" dirty="0">
                <a:cs typeface="Meiryo UI" panose="020B0604030504040204" pitchFamily="50" charset="-128"/>
              </a:rPr>
              <a:t>　イメージを固定化、具体化する思考方法</a:t>
            </a:r>
          </a:p>
        </p:txBody>
      </p:sp>
      <p:sp>
        <p:nvSpPr>
          <p:cNvPr id="12" name="タイトル 1"/>
          <p:cNvSpPr txBox="1">
            <a:spLocks/>
          </p:cNvSpPr>
          <p:nvPr/>
        </p:nvSpPr>
        <p:spPr>
          <a:xfrm>
            <a:off x="0" y="-6719"/>
            <a:ext cx="2340260" cy="936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2800" kern="1200">
                <a:solidFill>
                  <a:schemeClr val="tx1"/>
                </a:solidFill>
                <a:latin typeface="HGP創英角ﾎﾟｯﾌﾟ体" panose="040B0A00000000000000" pitchFamily="50" charset="-128"/>
                <a:ea typeface="HGP創英角ﾎﾟｯﾌﾟ体" panose="040B0A00000000000000" pitchFamily="50" charset="-128"/>
                <a:cs typeface="+mj-cs"/>
              </a:defRPr>
            </a:lvl1pPr>
          </a:lstStyle>
          <a:p>
            <a:endParaRPr lang="ja-JP" altLang="en-US" b="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1"/>
          <p:cNvSpPr>
            <a:spLocks noChangeArrowheads="1"/>
          </p:cNvSpPr>
          <p:nvPr/>
        </p:nvSpPr>
        <p:spPr bwMode="auto">
          <a:xfrm>
            <a:off x="428497" y="780496"/>
            <a:ext cx="4290477" cy="46166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なんとなく感じる</a:t>
            </a:r>
            <a:endPar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1"/>
          <p:cNvSpPr>
            <a:spLocks noChangeArrowheads="1"/>
          </p:cNvSpPr>
          <p:nvPr/>
        </p:nvSpPr>
        <p:spPr bwMode="auto">
          <a:xfrm>
            <a:off x="38454" y="769781"/>
            <a:ext cx="312035"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１</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
          <p:cNvSpPr>
            <a:spLocks noChangeArrowheads="1"/>
          </p:cNvSpPr>
          <p:nvPr/>
        </p:nvSpPr>
        <p:spPr bwMode="auto">
          <a:xfrm>
            <a:off x="5556781" y="783669"/>
            <a:ext cx="4232757" cy="46166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大体想像する</a:t>
            </a:r>
            <a:endPar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
          <p:cNvSpPr>
            <a:spLocks noChangeArrowheads="1"/>
          </p:cNvSpPr>
          <p:nvPr/>
        </p:nvSpPr>
        <p:spPr bwMode="auto">
          <a:xfrm>
            <a:off x="5187026" y="783669"/>
            <a:ext cx="312035"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２</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Text Box 10"/>
          <p:cNvSpPr txBox="1">
            <a:spLocks noChangeArrowheads="1"/>
          </p:cNvSpPr>
          <p:nvPr/>
        </p:nvSpPr>
        <p:spPr bwMode="auto">
          <a:xfrm>
            <a:off x="6406341" y="1628800"/>
            <a:ext cx="3731235" cy="239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nSpc>
                <a:spcPts val="2600"/>
              </a:lnSpc>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１．目的を明確化</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ct val="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本当の目的がどこにあるか？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２．商品・サービスの明確化</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商品の具体化、実現方法は？</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３．顧客の明確化</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ct val="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・利用シーンを具体化</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ct val="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・市場ニーズを想定</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1"/>
          <p:cNvSpPr>
            <a:spLocks noChangeArrowheads="1"/>
          </p:cNvSpPr>
          <p:nvPr/>
        </p:nvSpPr>
        <p:spPr bwMode="auto">
          <a:xfrm>
            <a:off x="5813528" y="1196752"/>
            <a:ext cx="3976009"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コミュニケーションで価値を想像</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1"/>
          <p:cNvSpPr>
            <a:spLocks noChangeArrowheads="1"/>
          </p:cNvSpPr>
          <p:nvPr/>
        </p:nvSpPr>
        <p:spPr bwMode="auto">
          <a:xfrm>
            <a:off x="116463" y="3640641"/>
            <a:ext cx="3584901" cy="498050"/>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anchor="ctr">
            <a:no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分析って正しいの？</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1"/>
          <p:cNvSpPr>
            <a:spLocks noChangeArrowheads="1"/>
          </p:cNvSpPr>
          <p:nvPr/>
        </p:nvSpPr>
        <p:spPr bwMode="auto">
          <a:xfrm>
            <a:off x="2485542" y="4263480"/>
            <a:ext cx="390043"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３</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
          <p:cNvSpPr>
            <a:spLocks noChangeArrowheads="1"/>
          </p:cNvSpPr>
          <p:nvPr/>
        </p:nvSpPr>
        <p:spPr bwMode="auto">
          <a:xfrm>
            <a:off x="2965681" y="4293097"/>
            <a:ext cx="4165286" cy="46166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具体的に考える</a:t>
            </a:r>
            <a:endPar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Text Box 10"/>
          <p:cNvSpPr txBox="1">
            <a:spLocks noChangeArrowheads="1"/>
          </p:cNvSpPr>
          <p:nvPr/>
        </p:nvSpPr>
        <p:spPr bwMode="auto">
          <a:xfrm>
            <a:off x="38454" y="4797440"/>
            <a:ext cx="4680520" cy="20159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nSpc>
                <a:spcPts val="3000"/>
              </a:lnSpc>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○市場ニーズに合わせるか？</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類似商品価格を参考？</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○売りたい価格を設定するか？</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新しい手法を考える必要あり</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○製造・開発費用を元に？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原価加算方式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Text Box 10"/>
          <p:cNvSpPr txBox="1">
            <a:spLocks noChangeArrowheads="1"/>
          </p:cNvSpPr>
          <p:nvPr/>
        </p:nvSpPr>
        <p:spPr bwMode="auto">
          <a:xfrm>
            <a:off x="5187026" y="4797152"/>
            <a:ext cx="4602511" cy="20159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nSpc>
                <a:spcPts val="3000"/>
              </a:lnSpc>
              <a:spcBef>
                <a:spcPct val="0"/>
              </a:spcBef>
              <a:buNone/>
            </a:pP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○自分で目標を立てる。</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どれだけ売りたいか？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○市場から想定してみる。</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spcBef>
                <a:spcPct val="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どれだけ買ってくれるか？</a:t>
            </a:r>
          </a:p>
        </p:txBody>
      </p:sp>
      <p:sp>
        <p:nvSpPr>
          <p:cNvPr id="3" name="左右矢印 2"/>
          <p:cNvSpPr/>
          <p:nvPr/>
        </p:nvSpPr>
        <p:spPr>
          <a:xfrm>
            <a:off x="4640966" y="5618424"/>
            <a:ext cx="624069" cy="474873"/>
          </a:xfrm>
          <a:prstGeom prst="leftRight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1"/>
          <p:cNvSpPr>
            <a:spLocks noChangeArrowheads="1"/>
          </p:cNvSpPr>
          <p:nvPr/>
        </p:nvSpPr>
        <p:spPr bwMode="auto">
          <a:xfrm>
            <a:off x="38454" y="2682321"/>
            <a:ext cx="312035"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４</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1"/>
          <p:cNvSpPr>
            <a:spLocks noChangeArrowheads="1"/>
          </p:cNvSpPr>
          <p:nvPr/>
        </p:nvSpPr>
        <p:spPr bwMode="auto">
          <a:xfrm>
            <a:off x="453678" y="2682321"/>
            <a:ext cx="2421907" cy="47688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調べてみる</a:t>
            </a:r>
            <a:endPar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Text Box 10"/>
          <p:cNvSpPr txBox="1">
            <a:spLocks noChangeArrowheads="1"/>
          </p:cNvSpPr>
          <p:nvPr/>
        </p:nvSpPr>
        <p:spPr bwMode="auto">
          <a:xfrm>
            <a:off x="38454" y="3163587"/>
            <a:ext cx="479698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nSpc>
                <a:spcPts val="3000"/>
              </a:lnSpc>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調査</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マーケティング</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してみよう。</a:t>
            </a:r>
          </a:p>
        </p:txBody>
      </p:sp>
      <p:sp>
        <p:nvSpPr>
          <p:cNvPr id="39" name="正方形/長方形 1"/>
          <p:cNvSpPr>
            <a:spLocks noChangeArrowheads="1"/>
          </p:cNvSpPr>
          <p:nvPr/>
        </p:nvSpPr>
        <p:spPr bwMode="auto">
          <a:xfrm>
            <a:off x="3791868" y="4846161"/>
            <a:ext cx="849098" cy="373813"/>
          </a:xfrm>
          <a:prstGeom prst="rect">
            <a:avLst/>
          </a:prstGeom>
          <a:ln/>
        </p:spPr>
        <p:style>
          <a:lnRef idx="1">
            <a:schemeClr val="accent3"/>
          </a:lnRef>
          <a:fillRef idx="2">
            <a:schemeClr val="accent3"/>
          </a:fillRef>
          <a:effectRef idx="1">
            <a:schemeClr val="accent3"/>
          </a:effectRef>
          <a:fontRef idx="minor">
            <a:schemeClr val="dk1"/>
          </a:fontRef>
        </p:style>
        <p:txBody>
          <a:bodyPr wrap="square">
            <a:no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価格</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1"/>
          <p:cNvSpPr>
            <a:spLocks noChangeArrowheads="1"/>
          </p:cNvSpPr>
          <p:nvPr/>
        </p:nvSpPr>
        <p:spPr bwMode="auto">
          <a:xfrm>
            <a:off x="5481746" y="4846161"/>
            <a:ext cx="1577488" cy="373813"/>
          </a:xfrm>
          <a:prstGeom prst="rect">
            <a:avLst/>
          </a:prstGeom>
          <a:ln/>
        </p:spPr>
        <p:style>
          <a:lnRef idx="1">
            <a:schemeClr val="accent3"/>
          </a:lnRef>
          <a:fillRef idx="2">
            <a:schemeClr val="accent3"/>
          </a:fillRef>
          <a:effectRef idx="1">
            <a:schemeClr val="accent3"/>
          </a:effectRef>
          <a:fontRef idx="minor">
            <a:schemeClr val="dk1"/>
          </a:fontRef>
        </p:style>
        <p:txBody>
          <a:bodyPr wrap="square">
            <a:no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市場・売上</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870" y="3645024"/>
            <a:ext cx="2340260" cy="595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904">
            <a:off x="3704311" y="2043904"/>
            <a:ext cx="2262251" cy="81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円/楕円 42"/>
          <p:cNvSpPr/>
          <p:nvPr/>
        </p:nvSpPr>
        <p:spPr>
          <a:xfrm>
            <a:off x="3925857" y="2276873"/>
            <a:ext cx="1885238" cy="1865383"/>
          </a:xfrm>
          <a:prstGeom prst="ellipse">
            <a:avLst/>
          </a:prstGeom>
          <a:solidFill>
            <a:srgbClr val="FF99CC"/>
          </a:soli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spcBef>
                <a:spcPct val="0"/>
              </a:spcBef>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だんだん</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使う人</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市場</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価格が</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見えてくる</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1">
            <a:extLst>
              <a:ext uri="{FF2B5EF4-FFF2-40B4-BE49-F238E27FC236}">
                <a16:creationId xmlns:a16="http://schemas.microsoft.com/office/drawing/2014/main" id="{0531A2BA-AF6F-4DBD-BECD-96C95FCFA2DC}"/>
              </a:ext>
            </a:extLst>
          </p:cNvPr>
          <p:cNvSpPr>
            <a:spLocks noChangeArrowheads="1"/>
          </p:cNvSpPr>
          <p:nvPr/>
        </p:nvSpPr>
        <p:spPr bwMode="auto">
          <a:xfrm>
            <a:off x="5308168" y="3068960"/>
            <a:ext cx="1157000" cy="461665"/>
          </a:xfrm>
          <a:prstGeom prst="rect">
            <a:avLst/>
          </a:prstGeom>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寝かす</a:t>
            </a:r>
            <a:endPar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1">
            <a:extLst>
              <a:ext uri="{FF2B5EF4-FFF2-40B4-BE49-F238E27FC236}">
                <a16:creationId xmlns:a16="http://schemas.microsoft.com/office/drawing/2014/main" id="{A89CE2E3-BE22-4DC8-BF36-02A580B02EAB}"/>
              </a:ext>
            </a:extLst>
          </p:cNvPr>
          <p:cNvSpPr>
            <a:spLocks noChangeArrowheads="1"/>
          </p:cNvSpPr>
          <p:nvPr/>
        </p:nvSpPr>
        <p:spPr bwMode="auto">
          <a:xfrm>
            <a:off x="3122864" y="2659244"/>
            <a:ext cx="1157000" cy="461665"/>
          </a:xfrm>
          <a:prstGeom prst="rect">
            <a:avLst/>
          </a:prstGeom>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寝かす</a:t>
            </a:r>
            <a:endPar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912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704528" y="3075057"/>
            <a:ext cx="8856984" cy="707886"/>
          </a:xfrm>
          <a:prstGeom prst="rect">
            <a:avLst/>
          </a:prstGeom>
          <a:solidFill>
            <a:schemeClr val="bg1"/>
          </a:solidFill>
          <a:ln w="9525">
            <a:solidFill>
              <a:schemeClr val="tx1"/>
            </a:solidFill>
            <a:miter lim="800000"/>
            <a:headEnd/>
            <a:tailEnd/>
          </a:ln>
          <a:effec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indent="0" algn="ctr" defTabSz="839694" rtl="0" eaLnBrk="1" fontAlgn="auto" latinLnBrk="0" hangingPunct="1">
              <a:lnSpc>
                <a:spcPct val="100000"/>
              </a:lnSpc>
              <a:spcBef>
                <a:spcPts val="0"/>
              </a:spcBef>
              <a:spcAft>
                <a:spcPts val="0"/>
              </a:spcAft>
              <a:buClrTx/>
              <a:buSzTx/>
              <a:buFontTx/>
              <a:buNone/>
              <a:tabLst/>
              <a:defRPr/>
            </a:pPr>
            <a:r>
              <a:rPr lang="ja-JP" altLang="en-US" sz="40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商売やビジネスは役立つの？</a:t>
            </a:r>
            <a:endParaRPr lang="en-US" altLang="ja-JP" sz="40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p:txBody>
      </p:sp>
      <p:pic>
        <p:nvPicPr>
          <p:cNvPr id="1030" name="Picture 6" descr="ソース画像を表示">
            <a:extLst>
              <a:ext uri="{FF2B5EF4-FFF2-40B4-BE49-F238E27FC236}">
                <a16:creationId xmlns:a16="http://schemas.microsoft.com/office/drawing/2014/main" id="{C5389B42-3693-4A8F-A9CA-C804715D69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28" y="1916832"/>
            <a:ext cx="1319808" cy="98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609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61466D-0997-41F3-9253-14F2513AA0DE}"/>
              </a:ext>
            </a:extLst>
          </p:cNvPr>
          <p:cNvSpPr>
            <a:spLocks noGrp="1"/>
          </p:cNvSpPr>
          <p:nvPr>
            <p:ph type="title"/>
          </p:nvPr>
        </p:nvSpPr>
        <p:spPr/>
        <p:txBody>
          <a:bodyPr>
            <a:normAutofit fontScale="90000"/>
          </a:bodyPr>
          <a:lstStyle/>
          <a:p>
            <a:r>
              <a:rPr kumimoji="1" lang="ja-JP" altLang="en-US" dirty="0"/>
              <a:t>既存のビジネスから分析してみよう</a:t>
            </a:r>
          </a:p>
        </p:txBody>
      </p:sp>
      <p:pic>
        <p:nvPicPr>
          <p:cNvPr id="10" name="図 9">
            <a:extLst>
              <a:ext uri="{FF2B5EF4-FFF2-40B4-BE49-F238E27FC236}">
                <a16:creationId xmlns:a16="http://schemas.microsoft.com/office/drawing/2014/main" id="{87400B15-7E79-4DEC-81D5-D8A420756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704" y="1340768"/>
            <a:ext cx="5904656" cy="5418509"/>
          </a:xfrm>
          <a:prstGeom prst="rect">
            <a:avLst/>
          </a:prstGeom>
        </p:spPr>
      </p:pic>
    </p:spTree>
    <p:extLst>
      <p:ext uri="{BB962C8B-B14F-4D97-AF65-F5344CB8AC3E}">
        <p14:creationId xmlns:p14="http://schemas.microsoft.com/office/powerpoint/2010/main" val="276970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0" y="24879"/>
            <a:ext cx="9891088" cy="307777"/>
          </a:xfrm>
          <a:prstGeom prst="rect">
            <a:avLst/>
          </a:prstGeom>
          <a:solidFill>
            <a:srgbClr val="92D050"/>
          </a:solidFill>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ビジネスデザインキャンパス　</a:t>
            </a:r>
            <a:endParaRPr lang="ja-JP" altLang="ja-JP" sz="1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43247" y="1832007"/>
            <a:ext cx="9733199" cy="1417976"/>
          </a:xfrm>
          <a:prstGeom prst="roundRect">
            <a:avLst>
              <a:gd name="adj" fmla="val 7713"/>
            </a:avLst>
          </a:prstGeom>
          <a:ln>
            <a:solidFill>
              <a:srgbClr val="00B0F0"/>
            </a:solidFill>
          </a:ln>
        </p:spPr>
        <p:style>
          <a:lnRef idx="2">
            <a:schemeClr val="accent2"/>
          </a:lnRef>
          <a:fillRef idx="1">
            <a:schemeClr val="lt1"/>
          </a:fillRef>
          <a:effectRef idx="0">
            <a:schemeClr val="accent2"/>
          </a:effectRef>
          <a:fontRef idx="minor">
            <a:schemeClr val="dk1"/>
          </a:fontRef>
        </p:style>
        <p:txBody>
          <a:bodyPr lIns="0" tIns="36000" rIns="0" bIns="36000" rtlCol="0" anchor="t">
            <a:no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サービス・商品名</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〇〇の森</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あなたが想像する他に類を見ない特徴</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　心が和み、お金のことのことに明るくなる。動物が好り癒せる。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お金が学べる</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3389" y="410770"/>
            <a:ext cx="4889611" cy="1041923"/>
          </a:xfrm>
          <a:prstGeom prst="roundRect">
            <a:avLst>
              <a:gd name="adj" fmla="val 7713"/>
            </a:avLst>
          </a:prstGeom>
        </p:spPr>
        <p:style>
          <a:lnRef idx="2">
            <a:schemeClr val="accent2"/>
          </a:lnRef>
          <a:fillRef idx="1">
            <a:schemeClr val="lt1"/>
          </a:fillRef>
          <a:effectRef idx="0">
            <a:schemeClr val="accent2"/>
          </a:effectRef>
          <a:fontRef idx="minor">
            <a:schemeClr val="dk1"/>
          </a:fontRef>
        </p:style>
        <p:txBody>
          <a:bodyPr lIns="0" tIns="36000" rIns="0" bIns="36000" rtlCol="0" anchor="t">
            <a:no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課題</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現代人はつかれているので何とかしたい</a:t>
            </a:r>
          </a:p>
          <a:p>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CCEB56D9-BE48-440F-ACB0-251AB86B2C3E}"/>
              </a:ext>
            </a:extLst>
          </p:cNvPr>
          <p:cNvSpPr/>
          <p:nvPr/>
        </p:nvSpPr>
        <p:spPr>
          <a:xfrm>
            <a:off x="62300" y="1539026"/>
            <a:ext cx="9714146" cy="2929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主要な商品・サービス</a:t>
            </a:r>
          </a:p>
        </p:txBody>
      </p:sp>
      <p:sp>
        <p:nvSpPr>
          <p:cNvPr id="25" name="角丸四角形 15">
            <a:extLst>
              <a:ext uri="{FF2B5EF4-FFF2-40B4-BE49-F238E27FC236}">
                <a16:creationId xmlns:a16="http://schemas.microsoft.com/office/drawing/2014/main" id="{6D0D09B0-4DDC-4ECA-BD93-CAE19E6F6F01}"/>
              </a:ext>
            </a:extLst>
          </p:cNvPr>
          <p:cNvSpPr/>
          <p:nvPr/>
        </p:nvSpPr>
        <p:spPr>
          <a:xfrm>
            <a:off x="4953000" y="410769"/>
            <a:ext cx="4833155" cy="1052298"/>
          </a:xfrm>
          <a:prstGeom prst="roundRect">
            <a:avLst>
              <a:gd name="adj" fmla="val 7713"/>
            </a:avLst>
          </a:prstGeom>
        </p:spPr>
        <p:style>
          <a:lnRef idx="2">
            <a:schemeClr val="accent2"/>
          </a:lnRef>
          <a:fillRef idx="1">
            <a:schemeClr val="lt1"/>
          </a:fillRef>
          <a:effectRef idx="0">
            <a:schemeClr val="accent2"/>
          </a:effectRef>
          <a:fontRef idx="minor">
            <a:schemeClr val="dk1"/>
          </a:fontRef>
        </p:style>
        <p:txBody>
          <a:bodyPr lIns="0" tIns="36000" rIns="0" bIns="36000" rtlCol="0" anchor="t">
            <a:no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サービス・商品のコンセプト</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（めざすところ</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自分だけの空間で自由に生きる</a:t>
            </a:r>
          </a:p>
          <a:p>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E2E1197C-937E-49F3-9326-CC68D46B9239}"/>
              </a:ext>
            </a:extLst>
          </p:cNvPr>
          <p:cNvSpPr/>
          <p:nvPr/>
        </p:nvSpPr>
        <p:spPr>
          <a:xfrm>
            <a:off x="64787" y="3319016"/>
            <a:ext cx="4820571" cy="223948"/>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利用者</a:t>
            </a:r>
          </a:p>
        </p:txBody>
      </p:sp>
      <p:sp>
        <p:nvSpPr>
          <p:cNvPr id="24" name="角丸四角形 34">
            <a:extLst>
              <a:ext uri="{FF2B5EF4-FFF2-40B4-BE49-F238E27FC236}">
                <a16:creationId xmlns:a16="http://schemas.microsoft.com/office/drawing/2014/main" id="{329D889F-E82F-42F5-92DC-72A5D540B082}"/>
              </a:ext>
            </a:extLst>
          </p:cNvPr>
          <p:cNvSpPr/>
          <p:nvPr/>
        </p:nvSpPr>
        <p:spPr>
          <a:xfrm>
            <a:off x="64788" y="3542964"/>
            <a:ext cx="4820570" cy="1375034"/>
          </a:xfrm>
          <a:prstGeom prst="roundRect">
            <a:avLst>
              <a:gd name="adj" fmla="val 4527"/>
            </a:avLst>
          </a:prstGeom>
          <a:solidFill>
            <a:schemeClr val="bg1"/>
          </a:solidFill>
          <a:ln>
            <a:solidFill>
              <a:srgbClr val="FF3399"/>
            </a:solidFill>
            <a:prstDash val="sysDash"/>
          </a:ln>
        </p:spPr>
        <p:style>
          <a:lnRef idx="2">
            <a:schemeClr val="accent1"/>
          </a:lnRef>
          <a:fillRef idx="1">
            <a:schemeClr val="lt1"/>
          </a:fillRef>
          <a:effectRef idx="0">
            <a:schemeClr val="accent1"/>
          </a:effectRef>
          <a:fontRef idx="minor">
            <a:schemeClr val="dk1"/>
          </a:fontRef>
        </p:style>
        <p:txBody>
          <a:bodyPr lIns="0" tIns="0" rIns="0" bIns="0" rtlCol="0" anchor="t"/>
          <a:lstStyle/>
          <a:p>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利用者・購買者（ターゲット、顧客セグメント）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小学生、中学生、高校生</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アピールポイントと</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バリュー</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秘密基地や自分だけの空間がつくれる。</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34">
            <a:extLst>
              <a:ext uri="{FF2B5EF4-FFF2-40B4-BE49-F238E27FC236}">
                <a16:creationId xmlns:a16="http://schemas.microsoft.com/office/drawing/2014/main" id="{3C6CB413-5C85-4A53-B8CC-9C34EB806950}"/>
              </a:ext>
            </a:extLst>
          </p:cNvPr>
          <p:cNvSpPr/>
          <p:nvPr/>
        </p:nvSpPr>
        <p:spPr>
          <a:xfrm>
            <a:off x="64788" y="4990006"/>
            <a:ext cx="4820570" cy="1375034"/>
          </a:xfrm>
          <a:prstGeom prst="roundRect">
            <a:avLst>
              <a:gd name="adj" fmla="val 4527"/>
            </a:avLst>
          </a:prstGeom>
          <a:solidFill>
            <a:schemeClr val="bg1"/>
          </a:solidFill>
          <a:ln>
            <a:solidFill>
              <a:srgbClr val="FF3399"/>
            </a:solidFill>
            <a:prstDash val="sysDash"/>
          </a:ln>
        </p:spPr>
        <p:style>
          <a:lnRef idx="2">
            <a:schemeClr val="accent1"/>
          </a:lnRef>
          <a:fillRef idx="1">
            <a:schemeClr val="lt1"/>
          </a:fillRef>
          <a:effectRef idx="0">
            <a:schemeClr val="accent1"/>
          </a:effectRef>
          <a:fontRef idx="minor">
            <a:schemeClr val="dk1"/>
          </a:fontRef>
        </p:style>
        <p:txBody>
          <a:bodyPr lIns="0" tIns="0" rIns="0" bIns="0" rtlCol="0" anchor="t"/>
          <a:lstStyle/>
          <a:p>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利用者・購買者（ターゲット、顧客セグメント）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社会人でストレスを抱えている人</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アピールポイントと</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バリュー</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心が和み癒される</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0DB516BA-DE99-436B-86BD-48C1BBF07420}"/>
              </a:ext>
            </a:extLst>
          </p:cNvPr>
          <p:cNvSpPr/>
          <p:nvPr/>
        </p:nvSpPr>
        <p:spPr>
          <a:xfrm>
            <a:off x="7144634" y="3319016"/>
            <a:ext cx="2694400" cy="24066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販売戦略</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31" name="角丸四角形 13">
            <a:extLst>
              <a:ext uri="{FF2B5EF4-FFF2-40B4-BE49-F238E27FC236}">
                <a16:creationId xmlns:a16="http://schemas.microsoft.com/office/drawing/2014/main" id="{5220743D-BD3D-4F5B-AD4B-1AD70C0392B6}"/>
              </a:ext>
            </a:extLst>
          </p:cNvPr>
          <p:cNvSpPr/>
          <p:nvPr/>
        </p:nvSpPr>
        <p:spPr>
          <a:xfrm>
            <a:off x="3245586" y="5851486"/>
            <a:ext cx="1607035" cy="466374"/>
          </a:xfrm>
          <a:prstGeom prst="roundRect">
            <a:avLst>
              <a:gd name="adj" fmla="val 7713"/>
            </a:avLst>
          </a:prstGeom>
          <a:ln>
            <a:solidFill>
              <a:srgbClr val="00B0F0"/>
            </a:solidFill>
          </a:ln>
        </p:spPr>
        <p:style>
          <a:lnRef idx="2">
            <a:schemeClr val="accent2"/>
          </a:lnRef>
          <a:fillRef idx="1">
            <a:schemeClr val="lt1"/>
          </a:fillRef>
          <a:effectRef idx="0">
            <a:schemeClr val="accent2"/>
          </a:effectRef>
          <a:fontRef idx="minor">
            <a:schemeClr val="dk1"/>
          </a:fontRef>
        </p:style>
        <p:txBody>
          <a:bodyPr lIns="0" tIns="36000" rIns="0" bIns="36000" rtlCol="0" anchor="t">
            <a:no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（価格）</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13">
            <a:extLst>
              <a:ext uri="{FF2B5EF4-FFF2-40B4-BE49-F238E27FC236}">
                <a16:creationId xmlns:a16="http://schemas.microsoft.com/office/drawing/2014/main" id="{F6A02293-F7B3-4857-A50E-5A747D6BD1CA}"/>
              </a:ext>
            </a:extLst>
          </p:cNvPr>
          <p:cNvSpPr/>
          <p:nvPr/>
        </p:nvSpPr>
        <p:spPr>
          <a:xfrm>
            <a:off x="3240108" y="4374519"/>
            <a:ext cx="1607035" cy="466374"/>
          </a:xfrm>
          <a:prstGeom prst="roundRect">
            <a:avLst>
              <a:gd name="adj" fmla="val 7713"/>
            </a:avLst>
          </a:prstGeom>
          <a:ln>
            <a:solidFill>
              <a:srgbClr val="00B0F0"/>
            </a:solidFill>
          </a:ln>
        </p:spPr>
        <p:style>
          <a:lnRef idx="2">
            <a:schemeClr val="accent2"/>
          </a:lnRef>
          <a:fillRef idx="1">
            <a:schemeClr val="lt1"/>
          </a:fillRef>
          <a:effectRef idx="0">
            <a:schemeClr val="accent2"/>
          </a:effectRef>
          <a:fontRef idx="minor">
            <a:schemeClr val="dk1"/>
          </a:fontRef>
        </p:style>
        <p:txBody>
          <a:bodyPr lIns="0" tIns="36000" rIns="0" bIns="36000" rtlCol="0" anchor="t">
            <a:no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（価格）</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4">
            <a:extLst>
              <a:ext uri="{FF2B5EF4-FFF2-40B4-BE49-F238E27FC236}">
                <a16:creationId xmlns:a16="http://schemas.microsoft.com/office/drawing/2014/main" id="{93CAA5E0-AED2-426C-A978-7A6487440F9B}"/>
              </a:ext>
            </a:extLst>
          </p:cNvPr>
          <p:cNvSpPr/>
          <p:nvPr/>
        </p:nvSpPr>
        <p:spPr>
          <a:xfrm>
            <a:off x="7144634" y="3575981"/>
            <a:ext cx="2745366" cy="1328692"/>
          </a:xfrm>
          <a:prstGeom prst="roundRect">
            <a:avLst>
              <a:gd name="adj" fmla="val 4527"/>
            </a:avLst>
          </a:prstGeom>
          <a:solidFill>
            <a:schemeClr val="bg1"/>
          </a:solidFill>
          <a:ln>
            <a:solidFill>
              <a:srgbClr val="00B050"/>
            </a:solidFill>
            <a:prstDash val="sysDash"/>
          </a:ln>
        </p:spPr>
        <p:style>
          <a:lnRef idx="2">
            <a:schemeClr val="accent1"/>
          </a:lnRef>
          <a:fillRef idx="1">
            <a:schemeClr val="lt1"/>
          </a:fillRef>
          <a:effectRef idx="0">
            <a:schemeClr val="accent1"/>
          </a:effectRef>
          <a:fontRef idx="minor">
            <a:schemeClr val="dk1"/>
          </a:fontRef>
        </p:style>
        <p:txBody>
          <a:bodyPr lIns="0" tIns="0" rIns="0" bIns="0" rtlCol="0" anchor="t"/>
          <a:lstStyle/>
          <a:p>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販売する人（パートナー）</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と販売方法（チャネル）</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ネット販売</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家電量販店販売などの代理店販売</a:t>
            </a: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a:extLst>
              <a:ext uri="{FF2B5EF4-FFF2-40B4-BE49-F238E27FC236}">
                <a16:creationId xmlns:a16="http://schemas.microsoft.com/office/drawing/2014/main" id="{1825E5A5-A0C5-457F-B059-02DF5E49656E}"/>
              </a:ext>
            </a:extLst>
          </p:cNvPr>
          <p:cNvSpPr/>
          <p:nvPr/>
        </p:nvSpPr>
        <p:spPr>
          <a:xfrm>
            <a:off x="4919374" y="3321991"/>
            <a:ext cx="2192778" cy="2406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マーケット</a:t>
            </a:r>
          </a:p>
        </p:txBody>
      </p:sp>
      <p:sp>
        <p:nvSpPr>
          <p:cNvPr id="36" name="角丸四角形 43">
            <a:extLst>
              <a:ext uri="{FF2B5EF4-FFF2-40B4-BE49-F238E27FC236}">
                <a16:creationId xmlns:a16="http://schemas.microsoft.com/office/drawing/2014/main" id="{EC06B666-796D-41CF-81B3-853AA4560119}"/>
              </a:ext>
            </a:extLst>
          </p:cNvPr>
          <p:cNvSpPr/>
          <p:nvPr/>
        </p:nvSpPr>
        <p:spPr>
          <a:xfrm>
            <a:off x="4920889" y="3562658"/>
            <a:ext cx="2191264" cy="1355339"/>
          </a:xfrm>
          <a:prstGeom prst="roundRect">
            <a:avLst>
              <a:gd name="adj" fmla="val 2467"/>
            </a:avLst>
          </a:prstGeom>
          <a:solidFill>
            <a:schemeClr val="bg1"/>
          </a:solidFill>
          <a:ln>
            <a:solidFill>
              <a:srgbClr val="7030A0"/>
            </a:solidFill>
            <a:prstDash val="sysDash"/>
          </a:ln>
        </p:spPr>
        <p:style>
          <a:lnRef idx="2">
            <a:schemeClr val="accent1"/>
          </a:lnRef>
          <a:fillRef idx="1">
            <a:schemeClr val="lt1"/>
          </a:fillRef>
          <a:effectRef idx="0">
            <a:schemeClr val="accent1"/>
          </a:effectRef>
          <a:fontRef idx="minor">
            <a:schemeClr val="dk1"/>
          </a:fontRef>
        </p:style>
        <p:txBody>
          <a:bodyPr lIns="0" tIns="0" rIns="0" bIns="0" rtlCol="0" anchor="t"/>
          <a:lstStyle/>
          <a:p>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予想する市場規模</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（マーケット）</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金額、数で表現</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13">
            <a:extLst>
              <a:ext uri="{FF2B5EF4-FFF2-40B4-BE49-F238E27FC236}">
                <a16:creationId xmlns:a16="http://schemas.microsoft.com/office/drawing/2014/main" id="{1DA38FCB-86BB-4580-9567-CC14C466E585}"/>
              </a:ext>
            </a:extLst>
          </p:cNvPr>
          <p:cNvSpPr/>
          <p:nvPr/>
        </p:nvSpPr>
        <p:spPr>
          <a:xfrm>
            <a:off x="4953000" y="1821633"/>
            <a:ext cx="4837835" cy="1417976"/>
          </a:xfrm>
          <a:prstGeom prst="roundRect">
            <a:avLst>
              <a:gd name="adj" fmla="val 7713"/>
            </a:avLst>
          </a:prstGeom>
          <a:ln>
            <a:solidFill>
              <a:srgbClr val="00B0F0"/>
            </a:solidFill>
          </a:ln>
        </p:spPr>
        <p:style>
          <a:lnRef idx="2">
            <a:schemeClr val="accent2"/>
          </a:lnRef>
          <a:fillRef idx="1">
            <a:schemeClr val="lt1"/>
          </a:fillRef>
          <a:effectRef idx="0">
            <a:schemeClr val="accent2"/>
          </a:effectRef>
          <a:fontRef idx="minor">
            <a:schemeClr val="dk1"/>
          </a:fontRef>
        </p:style>
        <p:txBody>
          <a:bodyPr lIns="0" tIns="36000" rIns="0" bIns="36000" rtlCol="0" anchor="t">
            <a:no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動物を使った育成感覚のゲームり癒す</a:t>
            </a:r>
          </a:p>
          <a:p>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43">
            <a:extLst>
              <a:ext uri="{FF2B5EF4-FFF2-40B4-BE49-F238E27FC236}">
                <a16:creationId xmlns:a16="http://schemas.microsoft.com/office/drawing/2014/main" id="{7DB846DB-9EF9-4B18-B7CF-3CA6E30BCDC1}"/>
              </a:ext>
            </a:extLst>
          </p:cNvPr>
          <p:cNvSpPr/>
          <p:nvPr/>
        </p:nvSpPr>
        <p:spPr>
          <a:xfrm>
            <a:off x="4926250" y="5009701"/>
            <a:ext cx="2191264" cy="1355339"/>
          </a:xfrm>
          <a:prstGeom prst="roundRect">
            <a:avLst>
              <a:gd name="adj" fmla="val 2467"/>
            </a:avLst>
          </a:prstGeom>
          <a:solidFill>
            <a:schemeClr val="bg1"/>
          </a:solidFill>
          <a:ln>
            <a:solidFill>
              <a:srgbClr val="7030A0"/>
            </a:solidFill>
            <a:prstDash val="sysDash"/>
          </a:ln>
        </p:spPr>
        <p:style>
          <a:lnRef idx="2">
            <a:schemeClr val="accent1"/>
          </a:lnRef>
          <a:fillRef idx="1">
            <a:schemeClr val="lt1"/>
          </a:fillRef>
          <a:effectRef idx="0">
            <a:schemeClr val="accent1"/>
          </a:effectRef>
          <a:fontRef idx="minor">
            <a:schemeClr val="dk1"/>
          </a:fontRef>
        </p:style>
        <p:txBody>
          <a:bodyPr lIns="0" tIns="0" rIns="0" bIns="0" rtlCol="0" anchor="t"/>
          <a:lstStyle/>
          <a:p>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予想する市場規模</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（マーケット）</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金額、数で表現</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4">
            <a:extLst>
              <a:ext uri="{FF2B5EF4-FFF2-40B4-BE49-F238E27FC236}">
                <a16:creationId xmlns:a16="http://schemas.microsoft.com/office/drawing/2014/main" id="{E09651CC-BAA2-4B99-B3E9-BA84BEB51FF1}"/>
              </a:ext>
            </a:extLst>
          </p:cNvPr>
          <p:cNvSpPr/>
          <p:nvPr/>
        </p:nvSpPr>
        <p:spPr>
          <a:xfrm>
            <a:off x="7145722" y="5013176"/>
            <a:ext cx="2745366" cy="1351863"/>
          </a:xfrm>
          <a:prstGeom prst="roundRect">
            <a:avLst>
              <a:gd name="adj" fmla="val 4527"/>
            </a:avLst>
          </a:prstGeom>
          <a:solidFill>
            <a:schemeClr val="bg1"/>
          </a:solidFill>
          <a:ln>
            <a:solidFill>
              <a:srgbClr val="00B050"/>
            </a:solidFill>
            <a:prstDash val="sysDash"/>
          </a:ln>
        </p:spPr>
        <p:style>
          <a:lnRef idx="2">
            <a:schemeClr val="accent1"/>
          </a:lnRef>
          <a:fillRef idx="1">
            <a:schemeClr val="lt1"/>
          </a:fillRef>
          <a:effectRef idx="0">
            <a:schemeClr val="accent1"/>
          </a:effectRef>
          <a:fontRef idx="minor">
            <a:schemeClr val="dk1"/>
          </a:fontRef>
        </p:style>
        <p:txBody>
          <a:bodyPr lIns="0" tIns="0" rIns="0" bIns="0" rtlCol="0" anchor="t"/>
          <a:lstStyle/>
          <a:p>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販売する人（パートナー）</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と販売方法（チャネル）</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ネット販売</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家電量販店販売などの代理店販売</a:t>
            </a: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79841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直線矢印コネクタ 108">
            <a:extLst>
              <a:ext uri="{FF2B5EF4-FFF2-40B4-BE49-F238E27FC236}">
                <a16:creationId xmlns:a16="http://schemas.microsoft.com/office/drawing/2014/main" id="{E4AE28CF-5C6A-407E-B2BB-EB49D2B47D4F}"/>
              </a:ext>
            </a:extLst>
          </p:cNvPr>
          <p:cNvCxnSpPr>
            <a:cxnSpLocks/>
            <a:stCxn id="104" idx="0"/>
            <a:endCxn id="48" idx="4"/>
          </p:cNvCxnSpPr>
          <p:nvPr/>
        </p:nvCxnSpPr>
        <p:spPr>
          <a:xfrm flipV="1">
            <a:off x="4187071" y="1740291"/>
            <a:ext cx="432868" cy="3206399"/>
          </a:xfrm>
          <a:prstGeom prst="straightConnector1">
            <a:avLst/>
          </a:prstGeom>
          <a:ln w="76200" cmpd="dbl">
            <a:solidFill>
              <a:srgbClr val="CC00FF"/>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矢印コネクタ 110">
            <a:extLst>
              <a:ext uri="{FF2B5EF4-FFF2-40B4-BE49-F238E27FC236}">
                <a16:creationId xmlns:a16="http://schemas.microsoft.com/office/drawing/2014/main" id="{18417B36-6439-46EC-BB29-1ACEADBB0B0F}"/>
              </a:ext>
            </a:extLst>
          </p:cNvPr>
          <p:cNvCxnSpPr>
            <a:cxnSpLocks/>
            <a:stCxn id="104" idx="0"/>
          </p:cNvCxnSpPr>
          <p:nvPr/>
        </p:nvCxnSpPr>
        <p:spPr>
          <a:xfrm flipV="1">
            <a:off x="4187071" y="2475898"/>
            <a:ext cx="680509" cy="2470792"/>
          </a:xfrm>
          <a:prstGeom prst="straightConnector1">
            <a:avLst/>
          </a:prstGeom>
          <a:ln w="76200" cmpd="dbl">
            <a:solidFill>
              <a:srgbClr val="CC00FF"/>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981AE2AD-A516-4D01-A7BD-1C3D21CB2881}"/>
              </a:ext>
            </a:extLst>
          </p:cNvPr>
          <p:cNvCxnSpPr>
            <a:cxnSpLocks/>
          </p:cNvCxnSpPr>
          <p:nvPr/>
        </p:nvCxnSpPr>
        <p:spPr>
          <a:xfrm flipH="1">
            <a:off x="7594012" y="2104736"/>
            <a:ext cx="126984" cy="2841954"/>
          </a:xfrm>
          <a:prstGeom prst="straightConnector1">
            <a:avLst/>
          </a:prstGeom>
          <a:ln w="76200" cmpd="dbl">
            <a:solidFill>
              <a:srgbClr val="FF3399"/>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6456" y="20112"/>
            <a:ext cx="9849544" cy="338554"/>
          </a:xfrm>
          <a:prstGeom prst="rect">
            <a:avLst/>
          </a:prstGeom>
          <a:solidFill>
            <a:srgbClr val="92D050"/>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ビジネスデザインキャンパス　ビジネスモデル全体図</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楕円 1">
            <a:extLst>
              <a:ext uri="{FF2B5EF4-FFF2-40B4-BE49-F238E27FC236}">
                <a16:creationId xmlns:a16="http://schemas.microsoft.com/office/drawing/2014/main" id="{D5F25E53-ED5F-4E22-A549-0002AB407695}"/>
              </a:ext>
            </a:extLst>
          </p:cNvPr>
          <p:cNvSpPr/>
          <p:nvPr/>
        </p:nvSpPr>
        <p:spPr>
          <a:xfrm>
            <a:off x="87815" y="503642"/>
            <a:ext cx="1872208" cy="468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ものの流れ</a:t>
            </a:r>
            <a:endParaRPr kumimoji="1" lang="ja-JP" altLang="en-US" dirty="0"/>
          </a:p>
        </p:txBody>
      </p:sp>
      <p:sp>
        <p:nvSpPr>
          <p:cNvPr id="31" name="楕円 30">
            <a:extLst>
              <a:ext uri="{FF2B5EF4-FFF2-40B4-BE49-F238E27FC236}">
                <a16:creationId xmlns:a16="http://schemas.microsoft.com/office/drawing/2014/main" id="{00FD1805-80BE-4F39-8B6A-C9C6C9EBF7EE}"/>
              </a:ext>
            </a:extLst>
          </p:cNvPr>
          <p:cNvSpPr/>
          <p:nvPr/>
        </p:nvSpPr>
        <p:spPr>
          <a:xfrm>
            <a:off x="210098" y="3813822"/>
            <a:ext cx="1872208" cy="568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お金の流れ</a:t>
            </a:r>
          </a:p>
        </p:txBody>
      </p:sp>
      <p:cxnSp>
        <p:nvCxnSpPr>
          <p:cNvPr id="43" name="直線矢印コネクタ 42">
            <a:extLst>
              <a:ext uri="{FF2B5EF4-FFF2-40B4-BE49-F238E27FC236}">
                <a16:creationId xmlns:a16="http://schemas.microsoft.com/office/drawing/2014/main" id="{973507B6-DB06-4714-80E8-357FE71EA2FE}"/>
              </a:ext>
            </a:extLst>
          </p:cNvPr>
          <p:cNvCxnSpPr>
            <a:cxnSpLocks/>
          </p:cNvCxnSpPr>
          <p:nvPr/>
        </p:nvCxnSpPr>
        <p:spPr>
          <a:xfrm flipH="1">
            <a:off x="8332298" y="1624289"/>
            <a:ext cx="376353" cy="94019"/>
          </a:xfrm>
          <a:prstGeom prst="straightConnector1">
            <a:avLst/>
          </a:prstGeom>
          <a:ln w="76200" cmpd="dbl">
            <a:solidFill>
              <a:srgbClr val="FF3399"/>
            </a:solidFill>
            <a:tailEnd type="triangle"/>
          </a:ln>
        </p:spPr>
        <p:style>
          <a:lnRef idx="1">
            <a:schemeClr val="accent1"/>
          </a:lnRef>
          <a:fillRef idx="0">
            <a:schemeClr val="accent1"/>
          </a:fillRef>
          <a:effectRef idx="0">
            <a:schemeClr val="accent1"/>
          </a:effectRef>
          <a:fontRef idx="minor">
            <a:schemeClr val="tx1"/>
          </a:fontRef>
        </p:style>
      </p:cxnSp>
      <p:sp>
        <p:nvSpPr>
          <p:cNvPr id="32" name="角丸四角形 47">
            <a:extLst>
              <a:ext uri="{FF2B5EF4-FFF2-40B4-BE49-F238E27FC236}">
                <a16:creationId xmlns:a16="http://schemas.microsoft.com/office/drawing/2014/main" id="{6547B4E2-82FE-48CC-A0F5-D4FA788347F6}"/>
              </a:ext>
            </a:extLst>
          </p:cNvPr>
          <p:cNvSpPr/>
          <p:nvPr/>
        </p:nvSpPr>
        <p:spPr>
          <a:xfrm>
            <a:off x="65853" y="4483256"/>
            <a:ext cx="3348341" cy="2164934"/>
          </a:xfrm>
          <a:prstGeom prst="roundRect">
            <a:avLst>
              <a:gd name="adj" fmla="val 8112"/>
            </a:avLst>
          </a:prstGeom>
          <a:solidFill>
            <a:schemeClr val="bg1"/>
          </a:solidFill>
          <a:ln>
            <a:solidFill>
              <a:srgbClr val="0000CC"/>
            </a:solidFill>
            <a:prstDash val="sysDash"/>
          </a:ln>
        </p:spPr>
        <p:style>
          <a:lnRef idx="2">
            <a:schemeClr val="accent1"/>
          </a:lnRef>
          <a:fillRef idx="1">
            <a:schemeClr val="lt1"/>
          </a:fillRef>
          <a:effectRef idx="0">
            <a:schemeClr val="accent1"/>
          </a:effectRef>
          <a:fontRef idx="minor">
            <a:schemeClr val="dk1"/>
          </a:fontRef>
        </p:style>
        <p:txBody>
          <a:bodyPr lIns="0" tIns="0" rIns="0" bIns="0" rtlCol="0" anchor="t"/>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お金を生み出す流れ</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（商品を製造して収益になるまでの流れを記載してください）</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rPr>
              <a:t>（コスト）</a:t>
            </a:r>
            <a:endParaRPr lang="en-US" altLang="ja-JP" sz="1000" b="1"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・ハードウェアの製造（デザイン、基板、</a:t>
            </a:r>
            <a:r>
              <a:rPr lang="en-US" altLang="ja-JP" sz="1000" dirty="0">
                <a:latin typeface="Meiryo UI" panose="020B0604030504040204" pitchFamily="50" charset="-128"/>
                <a:ea typeface="Meiryo UI" panose="020B0604030504040204" pitchFamily="50" charset="-128"/>
              </a:rPr>
              <a:t>IC</a:t>
            </a:r>
            <a:r>
              <a:rPr lang="ja-JP" altLang="en-US" sz="1000" dirty="0">
                <a:latin typeface="Meiryo UI" panose="020B0604030504040204" pitchFamily="50" charset="-128"/>
                <a:ea typeface="Meiryo UI" panose="020B0604030504040204" pitchFamily="50" charset="-128"/>
              </a:rPr>
              <a:t>チップ、組み立てなど）</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・広告費　広告代理店費用、メディア放映料、スポンサー料）</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・販売費（手数料、販売奨励金）</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・アプリの製造（企画、作成、実装など）</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・クラウド型サービスの利用（コールセンター代、人件費）</a:t>
            </a:r>
            <a:endParaRPr lang="en-US" altLang="ja-JP" sz="1000" dirty="0">
              <a:latin typeface="Meiryo UI" panose="020B0604030504040204" pitchFamily="50" charset="-128"/>
              <a:ea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rPr>
              <a:t>（収益）</a:t>
            </a:r>
            <a:endParaRPr lang="en-US" altLang="ja-JP" sz="1000" b="1"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・ハードウェアの販売</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・アプリの販売</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・クラウドサービス</a:t>
            </a:r>
          </a:p>
          <a:p>
            <a:endParaRPr lang="en-US" altLang="ja-JP" sz="1000" dirty="0">
              <a:latin typeface="Meiryo UI" panose="020B0604030504040204" pitchFamily="50" charset="-128"/>
              <a:ea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CC246B79-218F-42BB-8EAC-1779F5AE430C}"/>
              </a:ext>
            </a:extLst>
          </p:cNvPr>
          <p:cNvSpPr txBox="1"/>
          <p:nvPr/>
        </p:nvSpPr>
        <p:spPr>
          <a:xfrm>
            <a:off x="1339441" y="372647"/>
            <a:ext cx="8005762" cy="369332"/>
          </a:xfrm>
          <a:prstGeom prst="rect">
            <a:avLst/>
          </a:prstGeom>
          <a:noFill/>
        </p:spPr>
        <p:txBody>
          <a:bodyPr wrap="square">
            <a:spAutoFit/>
          </a:bodyP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ビジネスモデル全体図を描こう（ステークフォルダーと商品とお金の流れ）</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楕円 47">
            <a:extLst>
              <a:ext uri="{FF2B5EF4-FFF2-40B4-BE49-F238E27FC236}">
                <a16:creationId xmlns:a16="http://schemas.microsoft.com/office/drawing/2014/main" id="{28D412ED-7E0F-4483-B85C-32A2C3DA3C00}"/>
              </a:ext>
            </a:extLst>
          </p:cNvPr>
          <p:cNvSpPr/>
          <p:nvPr/>
        </p:nvSpPr>
        <p:spPr>
          <a:xfrm>
            <a:off x="3983280" y="1172156"/>
            <a:ext cx="1273318" cy="5681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dirty="0">
                <a:latin typeface="Meiryo UI" panose="020B0604030504040204" pitchFamily="50" charset="-128"/>
                <a:ea typeface="Meiryo UI" panose="020B0604030504040204" pitchFamily="50" charset="-128"/>
              </a:rPr>
              <a:t>A</a:t>
            </a:r>
            <a:r>
              <a:rPr kumimoji="1" lang="ja-JP" altLang="en-US" sz="1600" dirty="0">
                <a:latin typeface="Meiryo UI" panose="020B0604030504040204" pitchFamily="50" charset="-128"/>
                <a:ea typeface="Meiryo UI" panose="020B0604030504040204" pitchFamily="50" charset="-128"/>
              </a:rPr>
              <a:t>工場</a:t>
            </a:r>
            <a:endParaRPr kumimoji="1" lang="en-US" altLang="ja-JP" sz="1600" dirty="0">
              <a:latin typeface="Meiryo UI" panose="020B0604030504040204" pitchFamily="50" charset="-128"/>
              <a:ea typeface="Meiryo UI" panose="020B0604030504040204" pitchFamily="50" charset="-128"/>
            </a:endParaRPr>
          </a:p>
        </p:txBody>
      </p:sp>
      <p:sp>
        <p:nvSpPr>
          <p:cNvPr id="49" name="楕円 48">
            <a:extLst>
              <a:ext uri="{FF2B5EF4-FFF2-40B4-BE49-F238E27FC236}">
                <a16:creationId xmlns:a16="http://schemas.microsoft.com/office/drawing/2014/main" id="{1442F446-4A4A-4DB7-A43A-00A8A8523EA0}"/>
              </a:ext>
            </a:extLst>
          </p:cNvPr>
          <p:cNvSpPr/>
          <p:nvPr/>
        </p:nvSpPr>
        <p:spPr>
          <a:xfrm>
            <a:off x="4212698" y="1931372"/>
            <a:ext cx="1273318" cy="5681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dirty="0">
                <a:latin typeface="Meiryo UI" panose="020B0604030504040204" pitchFamily="50" charset="-128"/>
                <a:ea typeface="Meiryo UI" panose="020B0604030504040204" pitchFamily="50" charset="-128"/>
              </a:rPr>
              <a:t>B</a:t>
            </a:r>
            <a:r>
              <a:rPr kumimoji="1" lang="ja-JP" altLang="en-US" sz="1600" dirty="0">
                <a:latin typeface="Meiryo UI" panose="020B0604030504040204" pitchFamily="50" charset="-128"/>
                <a:ea typeface="Meiryo UI" panose="020B0604030504040204" pitchFamily="50" charset="-128"/>
              </a:rPr>
              <a:t>会社</a:t>
            </a:r>
            <a:endParaRPr kumimoji="1" lang="en-US" altLang="ja-JP" sz="1600" dirty="0">
              <a:latin typeface="Meiryo UI" panose="020B0604030504040204" pitchFamily="50" charset="-128"/>
              <a:ea typeface="Meiryo UI" panose="020B0604030504040204" pitchFamily="50" charset="-128"/>
            </a:endParaRPr>
          </a:p>
        </p:txBody>
      </p:sp>
      <p:sp>
        <p:nvSpPr>
          <p:cNvPr id="50" name="楕円 49">
            <a:extLst>
              <a:ext uri="{FF2B5EF4-FFF2-40B4-BE49-F238E27FC236}">
                <a16:creationId xmlns:a16="http://schemas.microsoft.com/office/drawing/2014/main" id="{B120B38A-A1B1-4C37-A561-3B8083503C5C}"/>
              </a:ext>
            </a:extLst>
          </p:cNvPr>
          <p:cNvSpPr/>
          <p:nvPr/>
        </p:nvSpPr>
        <p:spPr>
          <a:xfrm>
            <a:off x="4012009" y="2764156"/>
            <a:ext cx="1273318" cy="5681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会社</a:t>
            </a:r>
            <a:endParaRPr kumimoji="1" lang="en-US" altLang="ja-JP" sz="1600" dirty="0">
              <a:latin typeface="Meiryo UI" panose="020B0604030504040204" pitchFamily="50" charset="-128"/>
              <a:ea typeface="Meiryo UI" panose="020B0604030504040204" pitchFamily="50" charset="-128"/>
            </a:endParaRPr>
          </a:p>
        </p:txBody>
      </p:sp>
      <p:sp>
        <p:nvSpPr>
          <p:cNvPr id="51" name="楕円 50">
            <a:extLst>
              <a:ext uri="{FF2B5EF4-FFF2-40B4-BE49-F238E27FC236}">
                <a16:creationId xmlns:a16="http://schemas.microsoft.com/office/drawing/2014/main" id="{D8B70BB3-7DD1-4E31-8337-FF32ACBF96E5}"/>
              </a:ext>
            </a:extLst>
          </p:cNvPr>
          <p:cNvSpPr/>
          <p:nvPr/>
        </p:nvSpPr>
        <p:spPr>
          <a:xfrm>
            <a:off x="-1128" y="1635637"/>
            <a:ext cx="1036146" cy="920102"/>
          </a:xfrm>
          <a:prstGeom prst="ellipse">
            <a:avLst/>
          </a:prstGeom>
          <a:solidFill>
            <a:srgbClr val="FFFF99"/>
          </a:solidFill>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商品</a:t>
            </a:r>
            <a:endParaRPr kumimoji="1" lang="en-US" altLang="ja-JP" dirty="0"/>
          </a:p>
        </p:txBody>
      </p:sp>
      <p:sp>
        <p:nvSpPr>
          <p:cNvPr id="52" name="楕円 51">
            <a:extLst>
              <a:ext uri="{FF2B5EF4-FFF2-40B4-BE49-F238E27FC236}">
                <a16:creationId xmlns:a16="http://schemas.microsoft.com/office/drawing/2014/main" id="{E0108EF4-2F0C-4073-B25F-D55D643BC1F4}"/>
              </a:ext>
            </a:extLst>
          </p:cNvPr>
          <p:cNvSpPr/>
          <p:nvPr/>
        </p:nvSpPr>
        <p:spPr>
          <a:xfrm>
            <a:off x="829684" y="1119117"/>
            <a:ext cx="1278417" cy="5681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rPr>
              <a:t>ハードウェア</a:t>
            </a:r>
            <a:endParaRPr kumimoji="1" lang="en-US" altLang="ja-JP" sz="1600" dirty="0">
              <a:latin typeface="Meiryo UI" panose="020B0604030504040204" pitchFamily="50" charset="-128"/>
              <a:ea typeface="Meiryo UI" panose="020B0604030504040204" pitchFamily="50" charset="-128"/>
            </a:endParaRPr>
          </a:p>
        </p:txBody>
      </p:sp>
      <p:sp>
        <p:nvSpPr>
          <p:cNvPr id="53" name="楕円 52">
            <a:extLst>
              <a:ext uri="{FF2B5EF4-FFF2-40B4-BE49-F238E27FC236}">
                <a16:creationId xmlns:a16="http://schemas.microsoft.com/office/drawing/2014/main" id="{1D780BF2-5AFD-4651-92A0-FA8A2543568B}"/>
              </a:ext>
            </a:extLst>
          </p:cNvPr>
          <p:cNvSpPr/>
          <p:nvPr/>
        </p:nvSpPr>
        <p:spPr>
          <a:xfrm>
            <a:off x="793982" y="1795416"/>
            <a:ext cx="1371531" cy="5681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アプリ</a:t>
            </a:r>
            <a:endParaRPr kumimoji="1" lang="en-US" altLang="ja-JP" sz="1600" dirty="0">
              <a:latin typeface="Meiryo UI" panose="020B0604030504040204" pitchFamily="50" charset="-128"/>
              <a:ea typeface="Meiryo UI" panose="020B0604030504040204" pitchFamily="50" charset="-128"/>
            </a:endParaRPr>
          </a:p>
        </p:txBody>
      </p:sp>
      <p:sp>
        <p:nvSpPr>
          <p:cNvPr id="54" name="楕円 53">
            <a:extLst>
              <a:ext uri="{FF2B5EF4-FFF2-40B4-BE49-F238E27FC236}">
                <a16:creationId xmlns:a16="http://schemas.microsoft.com/office/drawing/2014/main" id="{B6BE2217-2C6B-4ED4-B6CF-0E1C4BECCE96}"/>
              </a:ext>
            </a:extLst>
          </p:cNvPr>
          <p:cNvSpPr/>
          <p:nvPr/>
        </p:nvSpPr>
        <p:spPr>
          <a:xfrm>
            <a:off x="800544" y="2451933"/>
            <a:ext cx="1371531" cy="5681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クラウド</a:t>
            </a:r>
            <a:endParaRPr kumimoji="1" lang="en-US" altLang="ja-JP" sz="1600" dirty="0">
              <a:latin typeface="Meiryo UI" panose="020B0604030504040204" pitchFamily="50" charset="-128"/>
              <a:ea typeface="Meiryo UI" panose="020B0604030504040204" pitchFamily="50" charset="-128"/>
            </a:endParaRPr>
          </a:p>
        </p:txBody>
      </p:sp>
      <p:sp>
        <p:nvSpPr>
          <p:cNvPr id="61" name="楕円 60">
            <a:extLst>
              <a:ext uri="{FF2B5EF4-FFF2-40B4-BE49-F238E27FC236}">
                <a16:creationId xmlns:a16="http://schemas.microsoft.com/office/drawing/2014/main" id="{5766C566-FE27-47FF-9BE2-F24B8396B8A2}"/>
              </a:ext>
            </a:extLst>
          </p:cNvPr>
          <p:cNvSpPr/>
          <p:nvPr/>
        </p:nvSpPr>
        <p:spPr>
          <a:xfrm>
            <a:off x="7062364" y="946766"/>
            <a:ext cx="1273318" cy="5681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ヤマダ</a:t>
            </a:r>
            <a:endParaRPr kumimoji="1" lang="en-US" altLang="ja-JP" dirty="0"/>
          </a:p>
        </p:txBody>
      </p:sp>
      <p:sp>
        <p:nvSpPr>
          <p:cNvPr id="62" name="楕円 61">
            <a:extLst>
              <a:ext uri="{FF2B5EF4-FFF2-40B4-BE49-F238E27FC236}">
                <a16:creationId xmlns:a16="http://schemas.microsoft.com/office/drawing/2014/main" id="{6CAAE83E-0C4A-4DAC-9002-8BF78F79F0A9}"/>
              </a:ext>
            </a:extLst>
          </p:cNvPr>
          <p:cNvSpPr/>
          <p:nvPr/>
        </p:nvSpPr>
        <p:spPr>
          <a:xfrm>
            <a:off x="7073895" y="1536601"/>
            <a:ext cx="1273318" cy="5681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ビック</a:t>
            </a:r>
            <a:endParaRPr kumimoji="1" lang="en-US" altLang="ja-JP" dirty="0"/>
          </a:p>
        </p:txBody>
      </p:sp>
      <p:sp>
        <p:nvSpPr>
          <p:cNvPr id="65" name="楕円 64">
            <a:extLst>
              <a:ext uri="{FF2B5EF4-FFF2-40B4-BE49-F238E27FC236}">
                <a16:creationId xmlns:a16="http://schemas.microsoft.com/office/drawing/2014/main" id="{BB68262F-7533-49B7-A397-BDB54097AD80}"/>
              </a:ext>
            </a:extLst>
          </p:cNvPr>
          <p:cNvSpPr/>
          <p:nvPr/>
        </p:nvSpPr>
        <p:spPr>
          <a:xfrm>
            <a:off x="7062364" y="2661587"/>
            <a:ext cx="1273318" cy="5681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Web</a:t>
            </a:r>
          </a:p>
        </p:txBody>
      </p:sp>
      <p:sp>
        <p:nvSpPr>
          <p:cNvPr id="68" name="正方形/長方形 67">
            <a:extLst>
              <a:ext uri="{FF2B5EF4-FFF2-40B4-BE49-F238E27FC236}">
                <a16:creationId xmlns:a16="http://schemas.microsoft.com/office/drawing/2014/main" id="{749F9876-7ECF-4AFE-A50A-373E7C4F2EC4}"/>
              </a:ext>
            </a:extLst>
          </p:cNvPr>
          <p:cNvSpPr/>
          <p:nvPr/>
        </p:nvSpPr>
        <p:spPr>
          <a:xfrm>
            <a:off x="3206006" y="1132899"/>
            <a:ext cx="936104" cy="5543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委託</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製造</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A3111A0-6AA1-4E33-8A15-E7EDE92D3880}"/>
              </a:ext>
            </a:extLst>
          </p:cNvPr>
          <p:cNvSpPr/>
          <p:nvPr/>
        </p:nvSpPr>
        <p:spPr>
          <a:xfrm>
            <a:off x="3507492" y="1959559"/>
            <a:ext cx="936104" cy="5543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委託</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製造</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602CD498-4290-49E0-B7ED-BDD83244294E}"/>
              </a:ext>
            </a:extLst>
          </p:cNvPr>
          <p:cNvSpPr/>
          <p:nvPr/>
        </p:nvSpPr>
        <p:spPr>
          <a:xfrm>
            <a:off x="3254175" y="2677656"/>
            <a:ext cx="936104" cy="5543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内製</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73" name="楕円 72">
            <a:extLst>
              <a:ext uri="{FF2B5EF4-FFF2-40B4-BE49-F238E27FC236}">
                <a16:creationId xmlns:a16="http://schemas.microsoft.com/office/drawing/2014/main" id="{5F0E0030-1389-46F4-BD0A-A52E86502ABA}"/>
              </a:ext>
            </a:extLst>
          </p:cNvPr>
          <p:cNvSpPr/>
          <p:nvPr/>
        </p:nvSpPr>
        <p:spPr>
          <a:xfrm>
            <a:off x="2570017" y="1828100"/>
            <a:ext cx="1036146" cy="849556"/>
          </a:xfrm>
          <a:prstGeom prst="ellipse">
            <a:avLst/>
          </a:prstGeom>
          <a:solidFill>
            <a:srgbClr val="FFFF99"/>
          </a:solidFill>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製造者</a:t>
            </a:r>
            <a:endParaRPr kumimoji="1" lang="en-US" altLang="ja-JP" dirty="0"/>
          </a:p>
        </p:txBody>
      </p:sp>
      <p:sp>
        <p:nvSpPr>
          <p:cNvPr id="75" name="正方形/長方形 74">
            <a:extLst>
              <a:ext uri="{FF2B5EF4-FFF2-40B4-BE49-F238E27FC236}">
                <a16:creationId xmlns:a16="http://schemas.microsoft.com/office/drawing/2014/main" id="{FE3B6601-3EFD-48AB-AFF0-00AC92FEBE2A}"/>
              </a:ext>
            </a:extLst>
          </p:cNvPr>
          <p:cNvSpPr/>
          <p:nvPr/>
        </p:nvSpPr>
        <p:spPr>
          <a:xfrm>
            <a:off x="6236279" y="2363738"/>
            <a:ext cx="936104" cy="5543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直営</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76" name="正方形/長方形 75">
            <a:extLst>
              <a:ext uri="{FF2B5EF4-FFF2-40B4-BE49-F238E27FC236}">
                <a16:creationId xmlns:a16="http://schemas.microsoft.com/office/drawing/2014/main" id="{5A346575-BF16-4376-A28E-2D822CA2913A}"/>
              </a:ext>
            </a:extLst>
          </p:cNvPr>
          <p:cNvSpPr/>
          <p:nvPr/>
        </p:nvSpPr>
        <p:spPr>
          <a:xfrm>
            <a:off x="6303573" y="1241063"/>
            <a:ext cx="936104" cy="5543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代理店</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77" name="楕円 76">
            <a:extLst>
              <a:ext uri="{FF2B5EF4-FFF2-40B4-BE49-F238E27FC236}">
                <a16:creationId xmlns:a16="http://schemas.microsoft.com/office/drawing/2014/main" id="{5BC30FBB-C55D-4122-A45C-8AA57A1132F8}"/>
              </a:ext>
            </a:extLst>
          </p:cNvPr>
          <p:cNvSpPr/>
          <p:nvPr/>
        </p:nvSpPr>
        <p:spPr>
          <a:xfrm>
            <a:off x="5882840" y="1779308"/>
            <a:ext cx="1081468" cy="743257"/>
          </a:xfrm>
          <a:prstGeom prst="ellipse">
            <a:avLst/>
          </a:prstGeom>
          <a:solidFill>
            <a:srgbClr val="FFFF99"/>
          </a:solidFill>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販売者</a:t>
            </a:r>
            <a:endParaRPr kumimoji="1" lang="en-US" altLang="ja-JP" dirty="0"/>
          </a:p>
        </p:txBody>
      </p:sp>
      <p:sp>
        <p:nvSpPr>
          <p:cNvPr id="78" name="楕円 77">
            <a:extLst>
              <a:ext uri="{FF2B5EF4-FFF2-40B4-BE49-F238E27FC236}">
                <a16:creationId xmlns:a16="http://schemas.microsoft.com/office/drawing/2014/main" id="{3FF55FBA-E240-49D7-8637-7604865E93D1}"/>
              </a:ext>
            </a:extLst>
          </p:cNvPr>
          <p:cNvSpPr/>
          <p:nvPr/>
        </p:nvSpPr>
        <p:spPr>
          <a:xfrm>
            <a:off x="8730789" y="1132665"/>
            <a:ext cx="901382" cy="2099344"/>
          </a:xfrm>
          <a:prstGeom prst="ellipse">
            <a:avLst/>
          </a:prstGeom>
          <a:solidFill>
            <a:srgbClr val="FFFF99"/>
          </a:solidFill>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利用者</a:t>
            </a:r>
            <a:endParaRPr kumimoji="1" lang="en-US" altLang="ja-JP" dirty="0"/>
          </a:p>
        </p:txBody>
      </p:sp>
      <p:cxnSp>
        <p:nvCxnSpPr>
          <p:cNvPr id="82" name="直線矢印コネクタ 81">
            <a:extLst>
              <a:ext uri="{FF2B5EF4-FFF2-40B4-BE49-F238E27FC236}">
                <a16:creationId xmlns:a16="http://schemas.microsoft.com/office/drawing/2014/main" id="{EE8D368D-3400-49F2-BE53-450D385FDE76}"/>
              </a:ext>
            </a:extLst>
          </p:cNvPr>
          <p:cNvCxnSpPr>
            <a:cxnSpLocks/>
          </p:cNvCxnSpPr>
          <p:nvPr/>
        </p:nvCxnSpPr>
        <p:spPr>
          <a:xfrm flipV="1">
            <a:off x="8388012" y="1255306"/>
            <a:ext cx="368931" cy="617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6" name="楕円 85">
            <a:extLst>
              <a:ext uri="{FF2B5EF4-FFF2-40B4-BE49-F238E27FC236}">
                <a16:creationId xmlns:a16="http://schemas.microsoft.com/office/drawing/2014/main" id="{2CC34468-F49E-405F-8443-DED5B6DE7898}"/>
              </a:ext>
            </a:extLst>
          </p:cNvPr>
          <p:cNvSpPr/>
          <p:nvPr/>
        </p:nvSpPr>
        <p:spPr>
          <a:xfrm>
            <a:off x="7624657" y="3605954"/>
            <a:ext cx="901382" cy="837252"/>
          </a:xfrm>
          <a:prstGeom prst="ellipse">
            <a:avLst/>
          </a:prstGeom>
          <a:solidFill>
            <a:srgbClr val="FFFF99"/>
          </a:solidFill>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決済</a:t>
            </a:r>
            <a:endParaRPr kumimoji="1" lang="en-US" altLang="ja-JP" dirty="0"/>
          </a:p>
        </p:txBody>
      </p:sp>
      <p:sp>
        <p:nvSpPr>
          <p:cNvPr id="87" name="楕円 86">
            <a:extLst>
              <a:ext uri="{FF2B5EF4-FFF2-40B4-BE49-F238E27FC236}">
                <a16:creationId xmlns:a16="http://schemas.microsoft.com/office/drawing/2014/main" id="{6BEECECE-8C91-4B0A-A39D-81893F2BA02F}"/>
              </a:ext>
            </a:extLst>
          </p:cNvPr>
          <p:cNvSpPr/>
          <p:nvPr/>
        </p:nvSpPr>
        <p:spPr>
          <a:xfrm>
            <a:off x="8357654" y="3703501"/>
            <a:ext cx="1273318" cy="5681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クレジット</a:t>
            </a:r>
            <a:endParaRPr kumimoji="1" lang="en-US" altLang="ja-JP" dirty="0"/>
          </a:p>
        </p:txBody>
      </p:sp>
      <p:cxnSp>
        <p:nvCxnSpPr>
          <p:cNvPr id="88" name="直線矢印コネクタ 87">
            <a:extLst>
              <a:ext uri="{FF2B5EF4-FFF2-40B4-BE49-F238E27FC236}">
                <a16:creationId xmlns:a16="http://schemas.microsoft.com/office/drawing/2014/main" id="{C4445EFB-DDF8-49F7-899A-9271619B5297}"/>
              </a:ext>
            </a:extLst>
          </p:cNvPr>
          <p:cNvCxnSpPr>
            <a:cxnSpLocks/>
            <a:endCxn id="86" idx="7"/>
          </p:cNvCxnSpPr>
          <p:nvPr/>
        </p:nvCxnSpPr>
        <p:spPr>
          <a:xfrm flipH="1">
            <a:off x="8394035" y="3113243"/>
            <a:ext cx="505139" cy="615324"/>
          </a:xfrm>
          <a:prstGeom prst="straightConnector1">
            <a:avLst/>
          </a:prstGeom>
          <a:ln w="76200" cmpd="dbl">
            <a:solidFill>
              <a:srgbClr val="FF3399"/>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6AE9F203-5FCD-4252-A78B-E9D1649F3896}"/>
              </a:ext>
            </a:extLst>
          </p:cNvPr>
          <p:cNvCxnSpPr>
            <a:cxnSpLocks/>
          </p:cNvCxnSpPr>
          <p:nvPr/>
        </p:nvCxnSpPr>
        <p:spPr>
          <a:xfrm>
            <a:off x="7695881" y="3215940"/>
            <a:ext cx="276525" cy="484883"/>
          </a:xfrm>
          <a:prstGeom prst="straightConnector1">
            <a:avLst/>
          </a:prstGeom>
          <a:ln w="76200" cmpd="dbl">
            <a:solidFill>
              <a:srgbClr val="FF3399"/>
            </a:solidFill>
            <a:tailEnd type="triangle"/>
          </a:ln>
        </p:spPr>
        <p:style>
          <a:lnRef idx="1">
            <a:schemeClr val="accent1"/>
          </a:lnRef>
          <a:fillRef idx="0">
            <a:schemeClr val="accent1"/>
          </a:fillRef>
          <a:effectRef idx="0">
            <a:schemeClr val="accent1"/>
          </a:effectRef>
          <a:fontRef idx="minor">
            <a:schemeClr val="tx1"/>
          </a:fontRef>
        </p:style>
      </p:cxnSp>
      <p:sp>
        <p:nvSpPr>
          <p:cNvPr id="97" name="楕円 96">
            <a:extLst>
              <a:ext uri="{FF2B5EF4-FFF2-40B4-BE49-F238E27FC236}">
                <a16:creationId xmlns:a16="http://schemas.microsoft.com/office/drawing/2014/main" id="{489729DA-6711-4DAC-BD70-82FC95371D80}"/>
              </a:ext>
            </a:extLst>
          </p:cNvPr>
          <p:cNvSpPr/>
          <p:nvPr/>
        </p:nvSpPr>
        <p:spPr>
          <a:xfrm>
            <a:off x="7123163" y="4886934"/>
            <a:ext cx="1470418" cy="1276529"/>
          </a:xfrm>
          <a:prstGeom prst="ellips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収入</a:t>
            </a:r>
            <a:endParaRPr kumimoji="1" lang="en-US" altLang="ja-JP" dirty="0"/>
          </a:p>
        </p:txBody>
      </p:sp>
      <p:cxnSp>
        <p:nvCxnSpPr>
          <p:cNvPr id="98" name="直線矢印コネクタ 97">
            <a:extLst>
              <a:ext uri="{FF2B5EF4-FFF2-40B4-BE49-F238E27FC236}">
                <a16:creationId xmlns:a16="http://schemas.microsoft.com/office/drawing/2014/main" id="{AA4A1917-FFAE-4A6D-8A45-28497AEAB0A8}"/>
              </a:ext>
            </a:extLst>
          </p:cNvPr>
          <p:cNvCxnSpPr>
            <a:cxnSpLocks/>
            <a:stCxn id="87" idx="4"/>
            <a:endCxn id="97" idx="7"/>
          </p:cNvCxnSpPr>
          <p:nvPr/>
        </p:nvCxnSpPr>
        <p:spPr>
          <a:xfrm flipH="1">
            <a:off x="8378243" y="4271636"/>
            <a:ext cx="616070" cy="802241"/>
          </a:xfrm>
          <a:prstGeom prst="straightConnector1">
            <a:avLst/>
          </a:prstGeom>
          <a:ln w="76200" cmpd="dbl">
            <a:solidFill>
              <a:srgbClr val="FF3399"/>
            </a:solidFill>
            <a:tailEnd type="triangle"/>
          </a:ln>
        </p:spPr>
        <p:style>
          <a:lnRef idx="1">
            <a:schemeClr val="accent1"/>
          </a:lnRef>
          <a:fillRef idx="0">
            <a:schemeClr val="accent1"/>
          </a:fillRef>
          <a:effectRef idx="0">
            <a:schemeClr val="accent1"/>
          </a:effectRef>
          <a:fontRef idx="minor">
            <a:schemeClr val="tx1"/>
          </a:fontRef>
        </p:style>
      </p:cxnSp>
      <p:sp>
        <p:nvSpPr>
          <p:cNvPr id="102" name="矢印: 右 101">
            <a:extLst>
              <a:ext uri="{FF2B5EF4-FFF2-40B4-BE49-F238E27FC236}">
                <a16:creationId xmlns:a16="http://schemas.microsoft.com/office/drawing/2014/main" id="{138C00BD-9DA7-4B46-9199-D0317461CC6D}"/>
              </a:ext>
            </a:extLst>
          </p:cNvPr>
          <p:cNvSpPr/>
          <p:nvPr/>
        </p:nvSpPr>
        <p:spPr>
          <a:xfrm>
            <a:off x="2273433" y="1740002"/>
            <a:ext cx="261053" cy="568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矢印: 右 102">
            <a:extLst>
              <a:ext uri="{FF2B5EF4-FFF2-40B4-BE49-F238E27FC236}">
                <a16:creationId xmlns:a16="http://schemas.microsoft.com/office/drawing/2014/main" id="{B6E5410E-EB9B-4032-8723-2D48C071CCD7}"/>
              </a:ext>
            </a:extLst>
          </p:cNvPr>
          <p:cNvSpPr/>
          <p:nvPr/>
        </p:nvSpPr>
        <p:spPr>
          <a:xfrm>
            <a:off x="5518096" y="1883798"/>
            <a:ext cx="261053" cy="568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楕円 103">
            <a:extLst>
              <a:ext uri="{FF2B5EF4-FFF2-40B4-BE49-F238E27FC236}">
                <a16:creationId xmlns:a16="http://schemas.microsoft.com/office/drawing/2014/main" id="{2F6FBE96-9831-4364-BD00-EA1B0BDF968C}"/>
              </a:ext>
            </a:extLst>
          </p:cNvPr>
          <p:cNvSpPr/>
          <p:nvPr/>
        </p:nvSpPr>
        <p:spPr>
          <a:xfrm>
            <a:off x="3451862" y="4946690"/>
            <a:ext cx="1470418" cy="1238066"/>
          </a:xfrm>
          <a:prstGeom prst="ellips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コスト</a:t>
            </a:r>
            <a:endParaRPr kumimoji="1" lang="en-US" altLang="ja-JP" dirty="0"/>
          </a:p>
          <a:p>
            <a:pPr algn="ctr"/>
            <a:r>
              <a:rPr lang="ja-JP" altLang="en-US" dirty="0"/>
              <a:t>支払</a:t>
            </a:r>
            <a:endParaRPr kumimoji="1" lang="en-US" altLang="ja-JP" dirty="0"/>
          </a:p>
        </p:txBody>
      </p:sp>
      <p:cxnSp>
        <p:nvCxnSpPr>
          <p:cNvPr id="106" name="直線矢印コネクタ 105">
            <a:extLst>
              <a:ext uri="{FF2B5EF4-FFF2-40B4-BE49-F238E27FC236}">
                <a16:creationId xmlns:a16="http://schemas.microsoft.com/office/drawing/2014/main" id="{9704F7D8-CDE5-42B4-B488-E898908E27B9}"/>
              </a:ext>
            </a:extLst>
          </p:cNvPr>
          <p:cNvCxnSpPr>
            <a:cxnSpLocks/>
            <a:stCxn id="104" idx="0"/>
            <a:endCxn id="50" idx="5"/>
          </p:cNvCxnSpPr>
          <p:nvPr/>
        </p:nvCxnSpPr>
        <p:spPr>
          <a:xfrm flipV="1">
            <a:off x="4187071" y="3249090"/>
            <a:ext cx="911783" cy="1697600"/>
          </a:xfrm>
          <a:prstGeom prst="straightConnector1">
            <a:avLst/>
          </a:prstGeom>
          <a:ln w="76200" cmpd="dbl">
            <a:solidFill>
              <a:srgbClr val="CC00FF"/>
            </a:solidFill>
            <a:tailEnd type="triangle"/>
          </a:ln>
        </p:spPr>
        <p:style>
          <a:lnRef idx="1">
            <a:schemeClr val="accent1"/>
          </a:lnRef>
          <a:fillRef idx="0">
            <a:schemeClr val="accent1"/>
          </a:fillRef>
          <a:effectRef idx="0">
            <a:schemeClr val="accent1"/>
          </a:effectRef>
          <a:fontRef idx="minor">
            <a:schemeClr val="tx1"/>
          </a:fontRef>
        </p:style>
      </p:cxnSp>
      <p:sp>
        <p:nvSpPr>
          <p:cNvPr id="115" name="楕円 114">
            <a:extLst>
              <a:ext uri="{FF2B5EF4-FFF2-40B4-BE49-F238E27FC236}">
                <a16:creationId xmlns:a16="http://schemas.microsoft.com/office/drawing/2014/main" id="{752D262B-91EB-4566-A28A-C7996E490E7D}"/>
              </a:ext>
            </a:extLst>
          </p:cNvPr>
          <p:cNvSpPr/>
          <p:nvPr/>
        </p:nvSpPr>
        <p:spPr>
          <a:xfrm>
            <a:off x="8423755" y="4036778"/>
            <a:ext cx="909756" cy="763230"/>
          </a:xfrm>
          <a:prstGeom prst="ellips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利益</a:t>
            </a:r>
            <a:endParaRPr kumimoji="1" lang="en-US" altLang="ja-JP" dirty="0"/>
          </a:p>
        </p:txBody>
      </p:sp>
      <p:sp>
        <p:nvSpPr>
          <p:cNvPr id="120" name="楕円 119">
            <a:extLst>
              <a:ext uri="{FF2B5EF4-FFF2-40B4-BE49-F238E27FC236}">
                <a16:creationId xmlns:a16="http://schemas.microsoft.com/office/drawing/2014/main" id="{57EF7410-22AA-4ADD-BDA5-DAACBA5539CB}"/>
              </a:ext>
            </a:extLst>
          </p:cNvPr>
          <p:cNvSpPr/>
          <p:nvPr/>
        </p:nvSpPr>
        <p:spPr>
          <a:xfrm>
            <a:off x="5408205" y="3083937"/>
            <a:ext cx="1081468" cy="743257"/>
          </a:xfrm>
          <a:prstGeom prst="ellipse">
            <a:avLst/>
          </a:prstGeom>
          <a:solidFill>
            <a:srgbClr val="FFFF99"/>
          </a:solidFill>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広告会社</a:t>
            </a:r>
            <a:endParaRPr kumimoji="1" lang="en-US" altLang="ja-JP" dirty="0"/>
          </a:p>
        </p:txBody>
      </p:sp>
      <p:cxnSp>
        <p:nvCxnSpPr>
          <p:cNvPr id="121" name="直線矢印コネクタ 120">
            <a:extLst>
              <a:ext uri="{FF2B5EF4-FFF2-40B4-BE49-F238E27FC236}">
                <a16:creationId xmlns:a16="http://schemas.microsoft.com/office/drawing/2014/main" id="{B18EE24B-A3C0-4B26-BB1B-8AC8264B5587}"/>
              </a:ext>
            </a:extLst>
          </p:cNvPr>
          <p:cNvCxnSpPr>
            <a:cxnSpLocks/>
            <a:stCxn id="104" idx="0"/>
          </p:cNvCxnSpPr>
          <p:nvPr/>
        </p:nvCxnSpPr>
        <p:spPr>
          <a:xfrm flipV="1">
            <a:off x="4187071" y="3637124"/>
            <a:ext cx="1275794" cy="1309566"/>
          </a:xfrm>
          <a:prstGeom prst="straightConnector1">
            <a:avLst/>
          </a:prstGeom>
          <a:ln w="76200" cmpd="dbl">
            <a:solidFill>
              <a:srgbClr val="CC00FF"/>
            </a:solidFill>
            <a:tailEnd type="triangle"/>
          </a:ln>
        </p:spPr>
        <p:style>
          <a:lnRef idx="1">
            <a:schemeClr val="accent1"/>
          </a:lnRef>
          <a:fillRef idx="0">
            <a:schemeClr val="accent1"/>
          </a:fillRef>
          <a:effectRef idx="0">
            <a:schemeClr val="accent1"/>
          </a:effectRef>
          <a:fontRef idx="minor">
            <a:schemeClr val="tx1"/>
          </a:fontRef>
        </p:style>
      </p:cxnSp>
      <p:sp>
        <p:nvSpPr>
          <p:cNvPr id="126" name="正方形/長方形 125">
            <a:extLst>
              <a:ext uri="{FF2B5EF4-FFF2-40B4-BE49-F238E27FC236}">
                <a16:creationId xmlns:a16="http://schemas.microsoft.com/office/drawing/2014/main" id="{DCDF6C1C-B065-4EE8-9B1A-C4B8658B68BE}"/>
              </a:ext>
            </a:extLst>
          </p:cNvPr>
          <p:cNvSpPr/>
          <p:nvPr/>
        </p:nvSpPr>
        <p:spPr>
          <a:xfrm>
            <a:off x="6045720" y="6221962"/>
            <a:ext cx="936104" cy="27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銀行</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27" name="正方形/長方形 126">
            <a:extLst>
              <a:ext uri="{FF2B5EF4-FFF2-40B4-BE49-F238E27FC236}">
                <a16:creationId xmlns:a16="http://schemas.microsoft.com/office/drawing/2014/main" id="{2E9C48FA-BD27-45E5-908D-DC3BF8614F2B}"/>
              </a:ext>
            </a:extLst>
          </p:cNvPr>
          <p:cNvSpPr/>
          <p:nvPr/>
        </p:nvSpPr>
        <p:spPr>
          <a:xfrm>
            <a:off x="5800548" y="6536128"/>
            <a:ext cx="1204622" cy="277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投資家</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28" name="正方形/長方形 127">
            <a:extLst>
              <a:ext uri="{FF2B5EF4-FFF2-40B4-BE49-F238E27FC236}">
                <a16:creationId xmlns:a16="http://schemas.microsoft.com/office/drawing/2014/main" id="{B09FB08E-267A-4BE1-BFBA-FA797E8C1993}"/>
              </a:ext>
            </a:extLst>
          </p:cNvPr>
          <p:cNvSpPr/>
          <p:nvPr/>
        </p:nvSpPr>
        <p:spPr>
          <a:xfrm>
            <a:off x="5775459" y="5920763"/>
            <a:ext cx="1181776" cy="271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一般企業</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32" name="楕円 131">
            <a:extLst>
              <a:ext uri="{FF2B5EF4-FFF2-40B4-BE49-F238E27FC236}">
                <a16:creationId xmlns:a16="http://schemas.microsoft.com/office/drawing/2014/main" id="{7B0DCC6F-DB24-475F-AECD-2091CB498127}"/>
              </a:ext>
            </a:extLst>
          </p:cNvPr>
          <p:cNvSpPr/>
          <p:nvPr/>
        </p:nvSpPr>
        <p:spPr>
          <a:xfrm>
            <a:off x="4511980" y="5997960"/>
            <a:ext cx="1517404" cy="684946"/>
          </a:xfrm>
          <a:prstGeom prst="ellipse">
            <a:avLst/>
          </a:prstGeom>
          <a:solidFill>
            <a:srgbClr val="FFFF99"/>
          </a:solidFill>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資金提供者</a:t>
            </a:r>
            <a:endParaRPr kumimoji="1" lang="en-US" altLang="ja-JP" dirty="0"/>
          </a:p>
        </p:txBody>
      </p:sp>
      <p:cxnSp>
        <p:nvCxnSpPr>
          <p:cNvPr id="134" name="直線矢印コネクタ 133">
            <a:extLst>
              <a:ext uri="{FF2B5EF4-FFF2-40B4-BE49-F238E27FC236}">
                <a16:creationId xmlns:a16="http://schemas.microsoft.com/office/drawing/2014/main" id="{82E298BA-DF58-478D-B90D-1FDDAAF21370}"/>
              </a:ext>
            </a:extLst>
          </p:cNvPr>
          <p:cNvCxnSpPr>
            <a:cxnSpLocks/>
            <a:stCxn id="104" idx="0"/>
            <a:endCxn id="148" idx="2"/>
          </p:cNvCxnSpPr>
          <p:nvPr/>
        </p:nvCxnSpPr>
        <p:spPr>
          <a:xfrm flipV="1">
            <a:off x="4187071" y="4396209"/>
            <a:ext cx="1083611" cy="550481"/>
          </a:xfrm>
          <a:prstGeom prst="straightConnector1">
            <a:avLst/>
          </a:prstGeom>
          <a:ln w="76200" cmpd="dbl">
            <a:solidFill>
              <a:srgbClr val="CC00FF"/>
            </a:solidFill>
            <a:tailEnd type="triangle"/>
          </a:ln>
        </p:spPr>
        <p:style>
          <a:lnRef idx="1">
            <a:schemeClr val="accent1"/>
          </a:lnRef>
          <a:fillRef idx="0">
            <a:schemeClr val="accent1"/>
          </a:fillRef>
          <a:effectRef idx="0">
            <a:schemeClr val="accent1"/>
          </a:effectRef>
          <a:fontRef idx="minor">
            <a:schemeClr val="tx1"/>
          </a:fontRef>
        </p:style>
      </p:cxnSp>
      <p:sp>
        <p:nvSpPr>
          <p:cNvPr id="144" name="楕円 143">
            <a:extLst>
              <a:ext uri="{FF2B5EF4-FFF2-40B4-BE49-F238E27FC236}">
                <a16:creationId xmlns:a16="http://schemas.microsoft.com/office/drawing/2014/main" id="{A7D80E4B-04E9-43B4-893A-917E6476C74B}"/>
              </a:ext>
            </a:extLst>
          </p:cNvPr>
          <p:cNvSpPr/>
          <p:nvPr/>
        </p:nvSpPr>
        <p:spPr>
          <a:xfrm>
            <a:off x="6062250" y="4415833"/>
            <a:ext cx="1273318" cy="5681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自社</a:t>
            </a:r>
            <a:endParaRPr kumimoji="1" lang="en-US" altLang="ja-JP" dirty="0"/>
          </a:p>
        </p:txBody>
      </p:sp>
      <p:sp>
        <p:nvSpPr>
          <p:cNvPr id="148" name="楕円 147">
            <a:extLst>
              <a:ext uri="{FF2B5EF4-FFF2-40B4-BE49-F238E27FC236}">
                <a16:creationId xmlns:a16="http://schemas.microsoft.com/office/drawing/2014/main" id="{E7F21BEF-80CD-4F2D-A807-B51A76A0762A}"/>
              </a:ext>
            </a:extLst>
          </p:cNvPr>
          <p:cNvSpPr/>
          <p:nvPr/>
        </p:nvSpPr>
        <p:spPr>
          <a:xfrm>
            <a:off x="5270682" y="4024580"/>
            <a:ext cx="1081468" cy="743257"/>
          </a:xfrm>
          <a:prstGeom prst="ellipse">
            <a:avLst/>
          </a:prstGeom>
          <a:solidFill>
            <a:srgbClr val="FFFF99"/>
          </a:solidFill>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運用者</a:t>
            </a:r>
            <a:endParaRPr kumimoji="1" lang="en-US" altLang="ja-JP" dirty="0"/>
          </a:p>
        </p:txBody>
      </p:sp>
      <p:sp>
        <p:nvSpPr>
          <p:cNvPr id="151" name="正方形/長方形 150">
            <a:extLst>
              <a:ext uri="{FF2B5EF4-FFF2-40B4-BE49-F238E27FC236}">
                <a16:creationId xmlns:a16="http://schemas.microsoft.com/office/drawing/2014/main" id="{FEFE9BC7-DD5C-4A88-929A-6C328853315C}"/>
              </a:ext>
            </a:extLst>
          </p:cNvPr>
          <p:cNvSpPr/>
          <p:nvPr/>
        </p:nvSpPr>
        <p:spPr>
          <a:xfrm>
            <a:off x="6243279" y="3838192"/>
            <a:ext cx="936104" cy="5543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委託</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54" name="楕円 153">
            <a:extLst>
              <a:ext uri="{FF2B5EF4-FFF2-40B4-BE49-F238E27FC236}">
                <a16:creationId xmlns:a16="http://schemas.microsoft.com/office/drawing/2014/main" id="{7B0729F0-D501-4003-A39C-F8195F341E0F}"/>
              </a:ext>
            </a:extLst>
          </p:cNvPr>
          <p:cNvSpPr/>
          <p:nvPr/>
        </p:nvSpPr>
        <p:spPr>
          <a:xfrm>
            <a:off x="5768753" y="5056770"/>
            <a:ext cx="1273318" cy="5681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自社</a:t>
            </a:r>
            <a:endParaRPr kumimoji="1" lang="en-US" altLang="ja-JP" dirty="0"/>
          </a:p>
        </p:txBody>
      </p:sp>
      <p:sp>
        <p:nvSpPr>
          <p:cNvPr id="155" name="楕円 154">
            <a:extLst>
              <a:ext uri="{FF2B5EF4-FFF2-40B4-BE49-F238E27FC236}">
                <a16:creationId xmlns:a16="http://schemas.microsoft.com/office/drawing/2014/main" id="{6557EF8E-43F1-4982-92B8-73E5BE9F05FC}"/>
              </a:ext>
            </a:extLst>
          </p:cNvPr>
          <p:cNvSpPr/>
          <p:nvPr/>
        </p:nvSpPr>
        <p:spPr>
          <a:xfrm>
            <a:off x="5074343" y="5081332"/>
            <a:ext cx="1081468" cy="743257"/>
          </a:xfrm>
          <a:prstGeom prst="ellipse">
            <a:avLst/>
          </a:prstGeom>
          <a:solidFill>
            <a:srgbClr val="FFFF99"/>
          </a:solidFill>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管理</a:t>
            </a:r>
            <a:endParaRPr kumimoji="1" lang="en-US" altLang="ja-JP" dirty="0"/>
          </a:p>
        </p:txBody>
      </p:sp>
      <p:cxnSp>
        <p:nvCxnSpPr>
          <p:cNvPr id="157" name="直線矢印コネクタ 156">
            <a:extLst>
              <a:ext uri="{FF2B5EF4-FFF2-40B4-BE49-F238E27FC236}">
                <a16:creationId xmlns:a16="http://schemas.microsoft.com/office/drawing/2014/main" id="{3A8D3054-57B7-42A4-AF7A-1DDC06EBB46D}"/>
              </a:ext>
            </a:extLst>
          </p:cNvPr>
          <p:cNvCxnSpPr>
            <a:cxnSpLocks/>
            <a:stCxn id="104" idx="6"/>
            <a:endCxn id="155" idx="2"/>
          </p:cNvCxnSpPr>
          <p:nvPr/>
        </p:nvCxnSpPr>
        <p:spPr>
          <a:xfrm flipV="1">
            <a:off x="4922280" y="5452961"/>
            <a:ext cx="152063" cy="112762"/>
          </a:xfrm>
          <a:prstGeom prst="straightConnector1">
            <a:avLst/>
          </a:prstGeom>
          <a:ln w="76200" cmpd="dbl">
            <a:solidFill>
              <a:srgbClr val="CC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918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1770881" y="1077711"/>
            <a:ext cx="63642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buNone/>
            </a:pPr>
            <a:r>
              <a:rPr lang="ja-JP" altLang="en-US" sz="40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投資家の視点</a:t>
            </a:r>
            <a:endParaRPr lang="en-US" altLang="ja-JP" sz="40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a:p>
            <a:pPr algn="ctr">
              <a:buNone/>
            </a:pPr>
            <a:r>
              <a:rPr lang="ja-JP" altLang="en-US" sz="40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と発表会（コンテスト）の視点</a:t>
            </a:r>
            <a:endParaRPr lang="en-US" altLang="ja-JP" sz="40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B1E90751-081D-429D-8818-C42741FE3834}"/>
              </a:ext>
            </a:extLst>
          </p:cNvPr>
          <p:cNvSpPr txBox="1"/>
          <p:nvPr/>
        </p:nvSpPr>
        <p:spPr bwMode="auto">
          <a:xfrm>
            <a:off x="164468" y="2589879"/>
            <a:ext cx="9577064" cy="461665"/>
          </a:xfrm>
          <a:prstGeom prst="rect">
            <a:avLst/>
          </a:prstGeom>
          <a:solidFill>
            <a:srgbClr val="FFFF00"/>
          </a:solidFill>
          <a:ln>
            <a:headEnd/>
            <a:tailEnd/>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spcBef>
                <a:spcPts val="600"/>
              </a:spcBef>
            </a:pP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4" descr="クリックすると新しいウィンドウで開きます">
            <a:extLst>
              <a:ext uri="{FF2B5EF4-FFF2-40B4-BE49-F238E27FC236}">
                <a16:creationId xmlns:a16="http://schemas.microsoft.com/office/drawing/2014/main" id="{9626109D-2603-4E49-8EB8-F5162A41A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644" y="4268121"/>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343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つの角を切り取った四角形 4"/>
          <p:cNvSpPr/>
          <p:nvPr/>
        </p:nvSpPr>
        <p:spPr>
          <a:xfrm>
            <a:off x="165100" y="793742"/>
            <a:ext cx="1640906" cy="905418"/>
          </a:xfrm>
          <a:prstGeom prst="snip1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ビジネスの</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新規性</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894" name="テキスト ボックス 6"/>
          <p:cNvSpPr txBox="1">
            <a:spLocks noChangeArrowheads="1"/>
          </p:cNvSpPr>
          <p:nvPr/>
        </p:nvSpPr>
        <p:spPr bwMode="auto">
          <a:xfrm>
            <a:off x="194471" y="1772445"/>
            <a:ext cx="761403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ts val="0"/>
              </a:spcBef>
              <a:buNone/>
              <a:defRPr/>
            </a:pPr>
            <a:r>
              <a:rPr lang="ja-JP" altLang="en-US" sz="2400" b="1" kern="100" dirty="0">
                <a:latin typeface="Meiryo UI" panose="020B0604030504040204" pitchFamily="50" charset="-128"/>
                <a:ea typeface="Meiryo UI" panose="020B0604030504040204" pitchFamily="50" charset="-128"/>
                <a:cs typeface="Meiryo UI" panose="020B0604030504040204" pitchFamily="50" charset="-128"/>
              </a:rPr>
              <a:t>☆あなたの商品やサービス、ビジネスモデルの特徴は？</a:t>
            </a:r>
            <a:endParaRPr lang="en-US" altLang="ja-JP" sz="2400" b="1" kern="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None/>
              <a:defRPr/>
            </a:pPr>
            <a:r>
              <a:rPr lang="ja-JP" altLang="en-US" sz="2400" kern="100" dirty="0">
                <a:latin typeface="Meiryo UI" panose="020B0604030504040204" pitchFamily="50" charset="-128"/>
                <a:ea typeface="Meiryo UI" panose="020B0604030504040204" pitchFamily="50" charset="-128"/>
                <a:cs typeface="Meiryo UI" panose="020B0604030504040204" pitchFamily="50" charset="-128"/>
              </a:rPr>
              <a:t>○技術、組み合わせ、仕組み、販売方法など独自のもの？</a:t>
            </a:r>
            <a:endParaRPr lang="en-US" altLang="ja-JP" sz="2400" kern="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None/>
              <a:defRPr/>
            </a:pPr>
            <a:r>
              <a:rPr lang="ja-JP" altLang="en-US" sz="2400" kern="100" dirty="0">
                <a:latin typeface="Meiryo UI" panose="020B0604030504040204" pitchFamily="50" charset="-128"/>
                <a:ea typeface="Meiryo UI" panose="020B0604030504040204" pitchFamily="50" charset="-128"/>
                <a:cs typeface="Meiryo UI" panose="020B0604030504040204" pitchFamily="50" charset="-128"/>
              </a:rPr>
              <a:t>○視点が今までになく新しいか？</a:t>
            </a:r>
            <a:endParaRPr lang="en-US" altLang="ja-JP" sz="2400" kern="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None/>
            </a:pPr>
            <a:r>
              <a:rPr lang="ja-JP" altLang="en-US" sz="2400" kern="100" dirty="0">
                <a:latin typeface="Meiryo UI" panose="020B0604030504040204" pitchFamily="50" charset="-128"/>
                <a:ea typeface="Meiryo UI" panose="020B0604030504040204" pitchFamily="50" charset="-128"/>
                <a:cs typeface="Meiryo UI" panose="020B0604030504040204" pitchFamily="50" charset="-128"/>
              </a:rPr>
              <a:t>○ビジネスモデルとして新しい要素があるか？</a:t>
            </a:r>
            <a:endParaRPr lang="en-US" altLang="ja-JP" sz="2400" kern="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FontTx/>
              <a:buNone/>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☆何が独自で新しいのか？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FontTx/>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・同じ種類でも形や内容が違う。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FontTx/>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・既存の技術やサービスを組合せている。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FontTx/>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・まったく新しい技術を使っている。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FontTx/>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・販売の方法など仕組みが違う。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FontTx/>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・地域の特性を活かしたサービス。</a:t>
            </a:r>
          </a:p>
        </p:txBody>
      </p:sp>
      <p:sp>
        <p:nvSpPr>
          <p:cNvPr id="2" name="タイトル 1"/>
          <p:cNvSpPr>
            <a:spLocks noGrp="1"/>
          </p:cNvSpPr>
          <p:nvPr>
            <p:ph type="title"/>
          </p:nvPr>
        </p:nvSpPr>
        <p:spPr/>
        <p:txBody>
          <a:bodyPr>
            <a:noAutofit/>
          </a:bodyPr>
          <a:lstStyle/>
          <a:p>
            <a:pPr algn="l"/>
            <a:r>
              <a:rPr kumimoji="1" lang="ja-JP" altLang="en-US" dirty="0"/>
              <a:t>コンテストの視点</a:t>
            </a:r>
            <a:r>
              <a:rPr kumimoji="1" lang="en-US" altLang="ja-JP" dirty="0"/>
              <a:t>Ⅰ</a:t>
            </a:r>
            <a:r>
              <a:rPr kumimoji="1" lang="ja-JP" altLang="en-US" dirty="0"/>
              <a:t>　</a:t>
            </a:r>
          </a:p>
        </p:txBody>
      </p:sp>
      <p:sp>
        <p:nvSpPr>
          <p:cNvPr id="3" name="AutoShape 2" descr="「かぼちゃ」の画像検索結果"/>
          <p:cNvSpPr>
            <a:spLocks noChangeAspect="1" noChangeArrowheads="1"/>
          </p:cNvSpPr>
          <p:nvPr/>
        </p:nvSpPr>
        <p:spPr bwMode="auto">
          <a:xfrm>
            <a:off x="0"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pic>
        <p:nvPicPr>
          <p:cNvPr id="3077" name="Picture 5" descr="「ブロック」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7286" y="4667216"/>
            <a:ext cx="2159671" cy="221816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キャンピングカー」の画像検索結果"/>
          <p:cNvSpPr>
            <a:spLocks noChangeAspect="1" noChangeArrowheads="1"/>
          </p:cNvSpPr>
          <p:nvPr/>
        </p:nvSpPr>
        <p:spPr bwMode="auto">
          <a:xfrm>
            <a:off x="165100" y="7938"/>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 name="テキスト ボックス 5"/>
          <p:cNvSpPr txBox="1"/>
          <p:nvPr/>
        </p:nvSpPr>
        <p:spPr>
          <a:xfrm>
            <a:off x="1851273" y="774258"/>
            <a:ext cx="7835683" cy="924902"/>
          </a:xfrm>
          <a:prstGeom prst="rect">
            <a:avLst/>
          </a:prstGeom>
          <a:noFill/>
          <a:ln w="28575">
            <a:solidFill>
              <a:srgbClr val="CC00FF"/>
            </a:solidFill>
          </a:ln>
        </p:spPr>
        <p:txBody>
          <a:bodyPr wrap="square" lIns="36000" tIns="36000" rIns="36000" bIns="36000" rtlCol="0" anchor="ctr">
            <a:noAutofit/>
          </a:bodyPr>
          <a:lstStyle/>
          <a:p>
            <a:pPr>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あなたが提案するビジネスで、</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新しさ、もしくは独自性が必要です。</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クリックすると新しいウィンドウで開きま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7329" y="3284984"/>
            <a:ext cx="2204200" cy="135643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クリックすると新しいウィンドウで開きま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9996" y="1772816"/>
            <a:ext cx="1544877" cy="14260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クリックすると新しいウィンドウで開きま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0973" y="3257861"/>
            <a:ext cx="1498291" cy="138303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クリックすると新しいウィンドウで開きます"/>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0922" y="5495206"/>
            <a:ext cx="2899687" cy="131817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漆グラス に対する画像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4472" y="5582906"/>
            <a:ext cx="1333010" cy="123047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ポケモンＧＯ に対する画像結果"/>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7900" y="5532516"/>
            <a:ext cx="2082979" cy="128086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サービスの組合せ に対する画像結果"/>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25667" y="3359814"/>
            <a:ext cx="1374633" cy="84658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E0DF01C6-A147-4599-8C44-261AF8069F3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9019" y="632500"/>
            <a:ext cx="1246781" cy="124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639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lang="ja-JP" altLang="en-US" dirty="0"/>
              <a:t>コンテストの視点</a:t>
            </a:r>
            <a:r>
              <a:rPr lang="en-US" altLang="ja-JP" dirty="0"/>
              <a:t>Ⅱ</a:t>
            </a:r>
            <a:endParaRPr kumimoji="1" lang="ja-JP" altLang="en-US" dirty="0"/>
          </a:p>
        </p:txBody>
      </p:sp>
      <p:sp>
        <p:nvSpPr>
          <p:cNvPr id="3" name="AutoShape 2" descr="「かぼちゃ」の画像検索結果"/>
          <p:cNvSpPr>
            <a:spLocks noChangeAspect="1" noChangeArrowheads="1"/>
          </p:cNvSpPr>
          <p:nvPr/>
        </p:nvSpPr>
        <p:spPr bwMode="auto">
          <a:xfrm>
            <a:off x="0"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 name="テキスト ボックス 6"/>
          <p:cNvSpPr txBox="1">
            <a:spLocks noChangeArrowheads="1"/>
          </p:cNvSpPr>
          <p:nvPr/>
        </p:nvSpPr>
        <p:spPr bwMode="auto">
          <a:xfrm>
            <a:off x="495300" y="1663898"/>
            <a:ext cx="699780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a:spcBef>
                <a:spcPts val="0"/>
              </a:spcBef>
              <a:buNone/>
              <a:defRPr/>
            </a:pPr>
            <a:r>
              <a:rPr lang="ja-JP" altLang="en-US" sz="20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１．現状の市場を検証：市場が想定されているか？</a:t>
            </a:r>
            <a:endParaRPr lang="en-US" altLang="ja-JP" sz="200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0"/>
              </a:spcBef>
              <a:buNone/>
              <a:defRPr/>
            </a:pP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　〇あなたのサービス・商品を使う人がいるのか？</a:t>
            </a:r>
            <a:endParaRPr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a:p>
            <a:pPr algn="just">
              <a:spcBef>
                <a:spcPts val="0"/>
              </a:spcBef>
              <a:buNone/>
              <a:defRPr/>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利用者および市場が具体的に想定されているか？その根拠は？</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gn="just">
              <a:spcBef>
                <a:spcPts val="0"/>
              </a:spcBef>
              <a:buNone/>
              <a:defRPr/>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・買ってくれる人がいるの？</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gn="just">
              <a:spcBef>
                <a:spcPts val="0"/>
              </a:spcBef>
              <a:buNone/>
              <a:defRPr/>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・ニーズやシーズがあるの？</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gn="just">
              <a:spcBef>
                <a:spcPts val="0"/>
              </a:spcBef>
              <a:buNone/>
              <a:defRPr/>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・検証されているのか？</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gn="just">
              <a:spcBef>
                <a:spcPts val="0"/>
              </a:spcBef>
              <a:buNone/>
              <a:defRPr/>
            </a:pP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gn="just">
              <a:spcBef>
                <a:spcPts val="0"/>
              </a:spcBef>
              <a:buNone/>
              <a:defRPr/>
            </a:pP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　〇社会ルールの活用</a:t>
            </a:r>
            <a:endParaRPr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a:p>
            <a:pPr algn="just">
              <a:spcBef>
                <a:spcPts val="0"/>
              </a:spcBef>
              <a:buNone/>
              <a:defRPr/>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ほしくなくても必要なために購入します。</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gn="just">
              <a:spcBef>
                <a:spcPts val="0"/>
              </a:spcBef>
              <a:buNone/>
              <a:defRPr/>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・法律への相乗り、メディアの声など</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gn="just">
              <a:spcBef>
                <a:spcPts val="0"/>
              </a:spcBef>
              <a:buNone/>
              <a:defRPr/>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300" kern="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２．未来の市場にチャレンジ：市場を作れるか？</a:t>
            </a:r>
            <a:endPar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FontTx/>
              <a:buNone/>
            </a:pP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あなたのサービス・商品を使う人を作れるか？</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FontTx/>
              <a:buNone/>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市場が無くても人気商品を作れます。</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FontTx/>
              <a:buNone/>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・人に共感を呼べるか？</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FontTx/>
              <a:buNone/>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・ほしいもしくはと思えるものか？</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6" name="Picture 4" descr="買う に対する画像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5323" y="5007278"/>
            <a:ext cx="1313353" cy="13708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お金 に対する画像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9154" y="1846269"/>
            <a:ext cx="1986846" cy="11670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ソース画像を表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329866"/>
            <a:ext cx="304800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1 つの角を切り取った四角形 4">
            <a:extLst>
              <a:ext uri="{FF2B5EF4-FFF2-40B4-BE49-F238E27FC236}">
                <a16:creationId xmlns:a16="http://schemas.microsoft.com/office/drawing/2014/main" id="{05373F60-BADD-451D-9405-1710B17BA7C5}"/>
              </a:ext>
            </a:extLst>
          </p:cNvPr>
          <p:cNvSpPr/>
          <p:nvPr/>
        </p:nvSpPr>
        <p:spPr>
          <a:xfrm>
            <a:off x="130715" y="785145"/>
            <a:ext cx="1640906" cy="905418"/>
          </a:xfrm>
          <a:prstGeom prst="snip1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ビジネスの</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市場性</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D72973B4-F6C4-41BB-A546-3DEBD76BC426}"/>
              </a:ext>
            </a:extLst>
          </p:cNvPr>
          <p:cNvSpPr txBox="1"/>
          <p:nvPr/>
        </p:nvSpPr>
        <p:spPr>
          <a:xfrm>
            <a:off x="1851273" y="774258"/>
            <a:ext cx="7835683" cy="924902"/>
          </a:xfrm>
          <a:prstGeom prst="rect">
            <a:avLst/>
          </a:prstGeom>
          <a:noFill/>
          <a:ln w="28575">
            <a:solidFill>
              <a:srgbClr val="CC00FF"/>
            </a:solidFill>
          </a:ln>
        </p:spPr>
        <p:txBody>
          <a:bodyPr wrap="square" lIns="36000" tIns="36000" rIns="36000" bIns="36000" rtlCol="0" anchor="ctr">
            <a:noAutofit/>
          </a:bodyPr>
          <a:lstStyle/>
          <a:p>
            <a:pPr>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あなたが提案するビジネスで、</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売ることができる市場の説明が必要です。</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08666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lang="ja-JP" altLang="en-US" dirty="0"/>
              <a:t>コンテストの視点</a:t>
            </a:r>
            <a:r>
              <a:rPr lang="en-US" altLang="ja-JP" dirty="0"/>
              <a:t>Ⅲ</a:t>
            </a:r>
            <a:endParaRPr kumimoji="1" lang="ja-JP" altLang="en-US" dirty="0"/>
          </a:p>
        </p:txBody>
      </p:sp>
      <p:sp>
        <p:nvSpPr>
          <p:cNvPr id="3" name="AutoShape 2" descr="「かぼちゃ」の画像検索結果"/>
          <p:cNvSpPr>
            <a:spLocks noChangeAspect="1" noChangeArrowheads="1"/>
          </p:cNvSpPr>
          <p:nvPr/>
        </p:nvSpPr>
        <p:spPr bwMode="auto">
          <a:xfrm>
            <a:off x="0"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 name="テキスト ボックス 6"/>
          <p:cNvSpPr txBox="1">
            <a:spLocks noChangeArrowheads="1"/>
          </p:cNvSpPr>
          <p:nvPr/>
        </p:nvSpPr>
        <p:spPr bwMode="auto">
          <a:xfrm>
            <a:off x="-118284" y="2378183"/>
            <a:ext cx="60504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a:spcBef>
                <a:spcPts val="0"/>
              </a:spcBef>
              <a:buNone/>
              <a:defRPr/>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○現状の商品で市場はどこまで売れるか？</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gn="just">
              <a:spcBef>
                <a:spcPts val="0"/>
              </a:spcBef>
              <a:buNone/>
              <a:defRPr/>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〇新しい売り方は無いか？</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gn="just">
              <a:spcBef>
                <a:spcPts val="0"/>
              </a:spcBef>
              <a:buNone/>
              <a:defRPr/>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〇新しい連携方法は無いか？</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右矢印 14"/>
          <p:cNvSpPr/>
          <p:nvPr/>
        </p:nvSpPr>
        <p:spPr>
          <a:xfrm>
            <a:off x="350489" y="6237312"/>
            <a:ext cx="2106234" cy="258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下カーブ矢印 15"/>
          <p:cNvSpPr/>
          <p:nvPr/>
        </p:nvSpPr>
        <p:spPr>
          <a:xfrm>
            <a:off x="4094906" y="4977048"/>
            <a:ext cx="1652010" cy="67987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dirty="0">
              <a:solidFill>
                <a:schemeClr val="tx1"/>
              </a:solidFill>
            </a:endParaRPr>
          </a:p>
        </p:txBody>
      </p:sp>
      <p:sp>
        <p:nvSpPr>
          <p:cNvPr id="17" name="円/楕円 16"/>
          <p:cNvSpPr/>
          <p:nvPr/>
        </p:nvSpPr>
        <p:spPr>
          <a:xfrm>
            <a:off x="3626854" y="4556150"/>
            <a:ext cx="2507216" cy="20412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dirty="0"/>
          </a:p>
        </p:txBody>
      </p:sp>
      <p:sp>
        <p:nvSpPr>
          <p:cNvPr id="18" name="下カーブ矢印 17"/>
          <p:cNvSpPr/>
          <p:nvPr/>
        </p:nvSpPr>
        <p:spPr>
          <a:xfrm rot="10800000">
            <a:off x="4016898" y="5589241"/>
            <a:ext cx="1652010" cy="679875"/>
          </a:xfrm>
          <a:prstGeom prst="curved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dirty="0">
              <a:solidFill>
                <a:schemeClr val="tx1"/>
              </a:solidFill>
            </a:endParaRPr>
          </a:p>
        </p:txBody>
      </p:sp>
      <p:sp>
        <p:nvSpPr>
          <p:cNvPr id="19" name="角丸四角形 18"/>
          <p:cNvSpPr/>
          <p:nvPr/>
        </p:nvSpPr>
        <p:spPr>
          <a:xfrm>
            <a:off x="3989360" y="6091616"/>
            <a:ext cx="1977753" cy="577744"/>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kumimoji="1" lang="ja-JP" altLang="en-US" dirty="0">
                <a:solidFill>
                  <a:schemeClr val="tx1"/>
                </a:solidFill>
                <a:latin typeface="小塚ゴシック Pro M" pitchFamily="34" charset="-128"/>
                <a:ea typeface="小塚ゴシック Pro M" pitchFamily="34" charset="-128"/>
              </a:rPr>
              <a:t>収益が上がる</a:t>
            </a:r>
            <a:endParaRPr kumimoji="1" lang="en-US" altLang="ja-JP" dirty="0">
              <a:solidFill>
                <a:schemeClr val="tx1"/>
              </a:solidFill>
              <a:latin typeface="小塚ゴシック Pro M" pitchFamily="34" charset="-128"/>
              <a:ea typeface="小塚ゴシック Pro M" pitchFamily="34" charset="-128"/>
            </a:endParaRPr>
          </a:p>
          <a:p>
            <a:pPr algn="ctr"/>
            <a:r>
              <a:rPr lang="ja-JP" altLang="en-US" dirty="0">
                <a:solidFill>
                  <a:schemeClr val="tx1"/>
                </a:solidFill>
                <a:latin typeface="小塚ゴシック Pro M" pitchFamily="34" charset="-128"/>
                <a:ea typeface="小塚ゴシック Pro M" pitchFamily="34" charset="-128"/>
              </a:rPr>
              <a:t>儲かる</a:t>
            </a:r>
            <a:endParaRPr kumimoji="1" lang="ja-JP" altLang="en-US" dirty="0">
              <a:solidFill>
                <a:schemeClr val="tx1"/>
              </a:solidFill>
              <a:latin typeface="小塚ゴシック Pro M" pitchFamily="34" charset="-128"/>
              <a:ea typeface="小塚ゴシック Pro M" pitchFamily="34" charset="-128"/>
            </a:endParaRPr>
          </a:p>
        </p:txBody>
      </p:sp>
      <p:sp>
        <p:nvSpPr>
          <p:cNvPr id="21" name="角丸四角形 20"/>
          <p:cNvSpPr/>
          <p:nvPr/>
        </p:nvSpPr>
        <p:spPr>
          <a:xfrm>
            <a:off x="131318" y="3497934"/>
            <a:ext cx="4353631" cy="322669"/>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ja-JP" altLang="en-US" dirty="0">
                <a:solidFill>
                  <a:schemeClr val="tx1"/>
                </a:solidFill>
                <a:latin typeface="小塚ゴシック Pro M" pitchFamily="34" charset="-128"/>
                <a:ea typeface="小塚ゴシック Pro M" pitchFamily="34" charset="-128"/>
              </a:rPr>
              <a:t>自</a:t>
            </a:r>
            <a:r>
              <a:rPr kumimoji="1" lang="ja-JP" altLang="en-US" dirty="0">
                <a:solidFill>
                  <a:schemeClr val="tx1"/>
                </a:solidFill>
                <a:latin typeface="小塚ゴシック Pro M" pitchFamily="34" charset="-128"/>
                <a:ea typeface="小塚ゴシック Pro M" pitchFamily="34" charset="-128"/>
              </a:rPr>
              <a:t>サービスとの連携・組合せ</a:t>
            </a:r>
            <a:endParaRPr kumimoji="1" lang="en-US" altLang="ja-JP" dirty="0">
              <a:solidFill>
                <a:schemeClr val="tx1"/>
              </a:solidFill>
              <a:latin typeface="小塚ゴシック Pro M" pitchFamily="34" charset="-128"/>
              <a:ea typeface="小塚ゴシック Pro M" pitchFamily="34" charset="-128"/>
            </a:endParaRPr>
          </a:p>
        </p:txBody>
      </p:sp>
      <p:sp>
        <p:nvSpPr>
          <p:cNvPr id="22" name="角丸四角形 21"/>
          <p:cNvSpPr/>
          <p:nvPr/>
        </p:nvSpPr>
        <p:spPr>
          <a:xfrm>
            <a:off x="194472" y="4987873"/>
            <a:ext cx="3094193" cy="772597"/>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ja-JP" altLang="en-US" dirty="0">
                <a:solidFill>
                  <a:schemeClr val="tx1"/>
                </a:solidFill>
                <a:latin typeface="小塚ゴシック Pro M" pitchFamily="34" charset="-128"/>
                <a:ea typeface="小塚ゴシック Pro M" pitchFamily="34" charset="-128"/>
              </a:rPr>
              <a:t>要素</a:t>
            </a:r>
            <a:r>
              <a:rPr kumimoji="1" lang="ja-JP" altLang="en-US" dirty="0">
                <a:solidFill>
                  <a:schemeClr val="tx1"/>
                </a:solidFill>
                <a:latin typeface="小塚ゴシック Pro M" pitchFamily="34" charset="-128"/>
                <a:ea typeface="小塚ゴシック Pro M" pitchFamily="34" charset="-128"/>
              </a:rPr>
              <a:t>活用で</a:t>
            </a:r>
            <a:endParaRPr kumimoji="1" lang="en-US" altLang="ja-JP" dirty="0">
              <a:solidFill>
                <a:schemeClr val="tx1"/>
              </a:solidFill>
              <a:latin typeface="小塚ゴシック Pro M" pitchFamily="34" charset="-128"/>
              <a:ea typeface="小塚ゴシック Pro M" pitchFamily="34" charset="-128"/>
            </a:endParaRPr>
          </a:p>
          <a:p>
            <a:pPr algn="ctr"/>
            <a:r>
              <a:rPr kumimoji="1" lang="ja-JP" altLang="en-US" dirty="0">
                <a:solidFill>
                  <a:schemeClr val="tx1"/>
                </a:solidFill>
                <a:latin typeface="小塚ゴシック Pro M" pitchFamily="34" charset="-128"/>
                <a:ea typeface="小塚ゴシック Pro M" pitchFamily="34" charset="-128"/>
              </a:rPr>
              <a:t>他サービスへ</a:t>
            </a:r>
            <a:r>
              <a:rPr lang="ja-JP" altLang="en-US" dirty="0">
                <a:solidFill>
                  <a:schemeClr val="tx1"/>
                </a:solidFill>
                <a:latin typeface="小塚ゴシック Pro M" pitchFamily="34" charset="-128"/>
                <a:ea typeface="小塚ゴシック Pro M" pitchFamily="34" charset="-128"/>
              </a:rPr>
              <a:t>展開</a:t>
            </a:r>
            <a:endParaRPr kumimoji="1" lang="en-US" altLang="ja-JP" dirty="0">
              <a:solidFill>
                <a:schemeClr val="tx1"/>
              </a:solidFill>
              <a:latin typeface="小塚ゴシック Pro M" pitchFamily="34" charset="-128"/>
              <a:ea typeface="小塚ゴシック Pro M" pitchFamily="34" charset="-128"/>
            </a:endParaRPr>
          </a:p>
        </p:txBody>
      </p:sp>
      <p:sp>
        <p:nvSpPr>
          <p:cNvPr id="23" name="角丸四角形 22"/>
          <p:cNvSpPr/>
          <p:nvPr/>
        </p:nvSpPr>
        <p:spPr>
          <a:xfrm>
            <a:off x="3932034" y="5209097"/>
            <a:ext cx="1977753" cy="551372"/>
          </a:xfrm>
          <a:prstGeom prst="roundRect">
            <a:avLst/>
          </a:prstGeom>
          <a:solidFill>
            <a:srgbClr val="FFC000"/>
          </a:solidFill>
          <a:ln>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kumimoji="1" lang="ja-JP" altLang="en-US" dirty="0">
                <a:solidFill>
                  <a:schemeClr val="tx1"/>
                </a:solidFill>
                <a:latin typeface="小塚ゴシック Pro M" pitchFamily="34" charset="-128"/>
                <a:ea typeface="小塚ゴシック Pro M" pitchFamily="34" charset="-128"/>
              </a:rPr>
              <a:t>商品・サービス</a:t>
            </a:r>
            <a:endParaRPr kumimoji="1" lang="en-US" altLang="ja-JP" dirty="0">
              <a:solidFill>
                <a:schemeClr val="tx1"/>
              </a:solidFill>
              <a:latin typeface="小塚ゴシック Pro M" pitchFamily="34" charset="-128"/>
              <a:ea typeface="小塚ゴシック Pro M" pitchFamily="34" charset="-128"/>
            </a:endParaRPr>
          </a:p>
        </p:txBody>
      </p:sp>
      <p:pic>
        <p:nvPicPr>
          <p:cNvPr id="24" name="Picture 2" descr="マイ銀行　スマホ に対する画像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3341" y="4355957"/>
            <a:ext cx="581954" cy="84819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電気自動車 に対する画像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070" y="3752912"/>
            <a:ext cx="932836" cy="6081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ヘルスケア に対する画像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0686" y="3787549"/>
            <a:ext cx="875650" cy="53886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銀行 に対する画像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372" y="4399053"/>
            <a:ext cx="975121" cy="762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ＳＮＳ に対する画像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7113" y="5805264"/>
            <a:ext cx="1307099" cy="105607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時計や に対する画像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9321" y="4328976"/>
            <a:ext cx="979500" cy="6781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リフォーム に対する画像結果"/>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74889" y="4328976"/>
            <a:ext cx="992657" cy="688007"/>
          </a:xfrm>
          <a:prstGeom prst="rect">
            <a:avLst/>
          </a:prstGeom>
          <a:noFill/>
          <a:extLst>
            <a:ext uri="{909E8E84-426E-40DD-AFC4-6F175D3DCCD1}">
              <a14:hiddenFill xmlns:a14="http://schemas.microsoft.com/office/drawing/2010/main">
                <a:solidFill>
                  <a:srgbClr val="FFFFFF"/>
                </a:solidFill>
              </a14:hiddenFill>
            </a:ext>
          </a:extLst>
        </p:spPr>
      </p:pic>
      <p:sp>
        <p:nvSpPr>
          <p:cNvPr id="31" name="右矢印 30"/>
          <p:cNvSpPr/>
          <p:nvPr/>
        </p:nvSpPr>
        <p:spPr>
          <a:xfrm>
            <a:off x="7215252" y="6080434"/>
            <a:ext cx="255609" cy="505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2" name="Picture 16" descr="いっぱい に対する画像結果"/>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05295" y="5940636"/>
            <a:ext cx="886834" cy="87274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扇風機 に対する画像結果"/>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54" y="5800906"/>
            <a:ext cx="836178" cy="8684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もーたー に対する画像結果"/>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57254" y="5661248"/>
            <a:ext cx="1225616" cy="6365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2" descr="もーたー に対する画像結果"/>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9266" y="5990960"/>
            <a:ext cx="1083056" cy="70042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descr="竹こぷたー に対する画像結果"/>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18744" y="6225165"/>
            <a:ext cx="576373" cy="605061"/>
          </a:xfrm>
          <a:prstGeom prst="rect">
            <a:avLst/>
          </a:prstGeom>
          <a:noFill/>
          <a:extLst>
            <a:ext uri="{909E8E84-426E-40DD-AFC4-6F175D3DCCD1}">
              <a14:hiddenFill xmlns:a14="http://schemas.microsoft.com/office/drawing/2010/main">
                <a:solidFill>
                  <a:srgbClr val="FFFFFF"/>
                </a:solidFill>
              </a14:hiddenFill>
            </a:ext>
          </a:extLst>
        </p:spPr>
      </p:pic>
      <p:sp>
        <p:nvSpPr>
          <p:cNvPr id="37" name="フリーフォーム 36"/>
          <p:cNvSpPr/>
          <p:nvPr/>
        </p:nvSpPr>
        <p:spPr>
          <a:xfrm>
            <a:off x="6945428" y="3866727"/>
            <a:ext cx="525433" cy="334136"/>
          </a:xfrm>
          <a:custGeom>
            <a:avLst/>
            <a:gdLst>
              <a:gd name="connsiteX0" fmla="*/ 1371600 w 1524000"/>
              <a:gd name="connsiteY0" fmla="*/ 320040 h 1630680"/>
              <a:gd name="connsiteX1" fmla="*/ 1249680 w 1524000"/>
              <a:gd name="connsiteY1" fmla="*/ 152400 h 1630680"/>
              <a:gd name="connsiteX2" fmla="*/ 1143000 w 1524000"/>
              <a:gd name="connsiteY2" fmla="*/ 91440 h 1630680"/>
              <a:gd name="connsiteX3" fmla="*/ 1097280 w 1524000"/>
              <a:gd name="connsiteY3" fmla="*/ 60960 h 1630680"/>
              <a:gd name="connsiteX4" fmla="*/ 1021080 w 1524000"/>
              <a:gd name="connsiteY4" fmla="*/ 45720 h 1630680"/>
              <a:gd name="connsiteX5" fmla="*/ 472440 w 1524000"/>
              <a:gd name="connsiteY5" fmla="*/ 0 h 1630680"/>
              <a:gd name="connsiteX6" fmla="*/ 274320 w 1524000"/>
              <a:gd name="connsiteY6" fmla="*/ 15240 h 1630680"/>
              <a:gd name="connsiteX7" fmla="*/ 259080 w 1524000"/>
              <a:gd name="connsiteY7" fmla="*/ 60960 h 1630680"/>
              <a:gd name="connsiteX8" fmla="*/ 198120 w 1524000"/>
              <a:gd name="connsiteY8" fmla="*/ 106680 h 1630680"/>
              <a:gd name="connsiteX9" fmla="*/ 106680 w 1524000"/>
              <a:gd name="connsiteY9" fmla="*/ 274320 h 1630680"/>
              <a:gd name="connsiteX10" fmla="*/ 60960 w 1524000"/>
              <a:gd name="connsiteY10" fmla="*/ 396240 h 1630680"/>
              <a:gd name="connsiteX11" fmla="*/ 30480 w 1524000"/>
              <a:gd name="connsiteY11" fmla="*/ 518160 h 1630680"/>
              <a:gd name="connsiteX12" fmla="*/ 0 w 1524000"/>
              <a:gd name="connsiteY12" fmla="*/ 579120 h 1630680"/>
              <a:gd name="connsiteX13" fmla="*/ 30480 w 1524000"/>
              <a:gd name="connsiteY13" fmla="*/ 1325880 h 1630680"/>
              <a:gd name="connsiteX14" fmla="*/ 60960 w 1524000"/>
              <a:gd name="connsiteY14" fmla="*/ 1432560 h 1630680"/>
              <a:gd name="connsiteX15" fmla="*/ 137160 w 1524000"/>
              <a:gd name="connsiteY15" fmla="*/ 1508760 h 1630680"/>
              <a:gd name="connsiteX16" fmla="*/ 182880 w 1524000"/>
              <a:gd name="connsiteY16" fmla="*/ 1539240 h 1630680"/>
              <a:gd name="connsiteX17" fmla="*/ 365760 w 1524000"/>
              <a:gd name="connsiteY17" fmla="*/ 1584960 h 1630680"/>
              <a:gd name="connsiteX18" fmla="*/ 457200 w 1524000"/>
              <a:gd name="connsiteY18" fmla="*/ 1615440 h 1630680"/>
              <a:gd name="connsiteX19" fmla="*/ 899160 w 1524000"/>
              <a:gd name="connsiteY19" fmla="*/ 1630680 h 1630680"/>
              <a:gd name="connsiteX20" fmla="*/ 1158240 w 1524000"/>
              <a:gd name="connsiteY20" fmla="*/ 1615440 h 1630680"/>
              <a:gd name="connsiteX21" fmla="*/ 1219200 w 1524000"/>
              <a:gd name="connsiteY21" fmla="*/ 1569720 h 1630680"/>
              <a:gd name="connsiteX22" fmla="*/ 1295400 w 1524000"/>
              <a:gd name="connsiteY22" fmla="*/ 1539240 h 1630680"/>
              <a:gd name="connsiteX23" fmla="*/ 1371600 w 1524000"/>
              <a:gd name="connsiteY23" fmla="*/ 1478280 h 1630680"/>
              <a:gd name="connsiteX24" fmla="*/ 1463040 w 1524000"/>
              <a:gd name="connsiteY24" fmla="*/ 1417320 h 1630680"/>
              <a:gd name="connsiteX25" fmla="*/ 1493520 w 1524000"/>
              <a:gd name="connsiteY25" fmla="*/ 1310640 h 1630680"/>
              <a:gd name="connsiteX26" fmla="*/ 1524000 w 1524000"/>
              <a:gd name="connsiteY26" fmla="*/ 1203960 h 1630680"/>
              <a:gd name="connsiteX27" fmla="*/ 1508760 w 1524000"/>
              <a:gd name="connsiteY27" fmla="*/ 701040 h 1630680"/>
              <a:gd name="connsiteX28" fmla="*/ 1478280 w 1524000"/>
              <a:gd name="connsiteY28" fmla="*/ 579120 h 1630680"/>
              <a:gd name="connsiteX29" fmla="*/ 1447800 w 1524000"/>
              <a:gd name="connsiteY29" fmla="*/ 533400 h 1630680"/>
              <a:gd name="connsiteX30" fmla="*/ 1432560 w 1524000"/>
              <a:gd name="connsiteY30" fmla="*/ 426720 h 16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0" h="1630680">
                <a:moveTo>
                  <a:pt x="1371600" y="320040"/>
                </a:moveTo>
                <a:cubicBezTo>
                  <a:pt x="1330960" y="264160"/>
                  <a:pt x="1294312" y="205147"/>
                  <a:pt x="1249680" y="152400"/>
                </a:cubicBezTo>
                <a:cubicBezTo>
                  <a:pt x="1232300" y="131860"/>
                  <a:pt x="1161745" y="102151"/>
                  <a:pt x="1143000" y="91440"/>
                </a:cubicBezTo>
                <a:cubicBezTo>
                  <a:pt x="1127097" y="82353"/>
                  <a:pt x="1114430" y="67391"/>
                  <a:pt x="1097280" y="60960"/>
                </a:cubicBezTo>
                <a:cubicBezTo>
                  <a:pt x="1073026" y="51865"/>
                  <a:pt x="1046631" y="49978"/>
                  <a:pt x="1021080" y="45720"/>
                </a:cubicBezTo>
                <a:cubicBezTo>
                  <a:pt x="740018" y="-1124"/>
                  <a:pt x="832569" y="15658"/>
                  <a:pt x="472440" y="0"/>
                </a:cubicBezTo>
                <a:cubicBezTo>
                  <a:pt x="406400" y="5080"/>
                  <a:pt x="338007" y="-2956"/>
                  <a:pt x="274320" y="15240"/>
                </a:cubicBezTo>
                <a:cubicBezTo>
                  <a:pt x="258874" y="19653"/>
                  <a:pt x="269364" y="48619"/>
                  <a:pt x="259080" y="60960"/>
                </a:cubicBezTo>
                <a:cubicBezTo>
                  <a:pt x="242819" y="80473"/>
                  <a:pt x="218440" y="91440"/>
                  <a:pt x="198120" y="106680"/>
                </a:cubicBezTo>
                <a:cubicBezTo>
                  <a:pt x="128969" y="244983"/>
                  <a:pt x="162364" y="190794"/>
                  <a:pt x="106680" y="274320"/>
                </a:cubicBezTo>
                <a:cubicBezTo>
                  <a:pt x="77277" y="421335"/>
                  <a:pt x="113283" y="291594"/>
                  <a:pt x="60960" y="396240"/>
                </a:cubicBezTo>
                <a:cubicBezTo>
                  <a:pt x="38149" y="441861"/>
                  <a:pt x="47870" y="465991"/>
                  <a:pt x="30480" y="518160"/>
                </a:cubicBezTo>
                <a:cubicBezTo>
                  <a:pt x="23296" y="539713"/>
                  <a:pt x="10160" y="558800"/>
                  <a:pt x="0" y="579120"/>
                </a:cubicBezTo>
                <a:cubicBezTo>
                  <a:pt x="10160" y="828040"/>
                  <a:pt x="16401" y="1077151"/>
                  <a:pt x="30480" y="1325880"/>
                </a:cubicBezTo>
                <a:cubicBezTo>
                  <a:pt x="30695" y="1329686"/>
                  <a:pt x="53608" y="1422757"/>
                  <a:pt x="60960" y="1432560"/>
                </a:cubicBezTo>
                <a:cubicBezTo>
                  <a:pt x="82513" y="1461297"/>
                  <a:pt x="110127" y="1485106"/>
                  <a:pt x="137160" y="1508760"/>
                </a:cubicBezTo>
                <a:cubicBezTo>
                  <a:pt x="150944" y="1520821"/>
                  <a:pt x="166142" y="1531801"/>
                  <a:pt x="182880" y="1539240"/>
                </a:cubicBezTo>
                <a:cubicBezTo>
                  <a:pt x="289500" y="1586627"/>
                  <a:pt x="256222" y="1557576"/>
                  <a:pt x="365760" y="1584960"/>
                </a:cubicBezTo>
                <a:cubicBezTo>
                  <a:pt x="396929" y="1592752"/>
                  <a:pt x="425189" y="1612696"/>
                  <a:pt x="457200" y="1615440"/>
                </a:cubicBezTo>
                <a:cubicBezTo>
                  <a:pt x="604069" y="1628029"/>
                  <a:pt x="751840" y="1625600"/>
                  <a:pt x="899160" y="1630680"/>
                </a:cubicBezTo>
                <a:cubicBezTo>
                  <a:pt x="985520" y="1625600"/>
                  <a:pt x="1073259" y="1631627"/>
                  <a:pt x="1158240" y="1615440"/>
                </a:cubicBezTo>
                <a:cubicBezTo>
                  <a:pt x="1183191" y="1610687"/>
                  <a:pt x="1196996" y="1582055"/>
                  <a:pt x="1219200" y="1569720"/>
                </a:cubicBezTo>
                <a:cubicBezTo>
                  <a:pt x="1243114" y="1556434"/>
                  <a:pt x="1270000" y="1549400"/>
                  <a:pt x="1295400" y="1539240"/>
                </a:cubicBezTo>
                <a:cubicBezTo>
                  <a:pt x="1351718" y="1454763"/>
                  <a:pt x="1293658" y="1521581"/>
                  <a:pt x="1371600" y="1478280"/>
                </a:cubicBezTo>
                <a:cubicBezTo>
                  <a:pt x="1403622" y="1460490"/>
                  <a:pt x="1463040" y="1417320"/>
                  <a:pt x="1463040" y="1417320"/>
                </a:cubicBezTo>
                <a:cubicBezTo>
                  <a:pt x="1499580" y="1307699"/>
                  <a:pt x="1455248" y="1444593"/>
                  <a:pt x="1493520" y="1310640"/>
                </a:cubicBezTo>
                <a:cubicBezTo>
                  <a:pt x="1537247" y="1157595"/>
                  <a:pt x="1476357" y="1394531"/>
                  <a:pt x="1524000" y="1203960"/>
                </a:cubicBezTo>
                <a:cubicBezTo>
                  <a:pt x="1518920" y="1036320"/>
                  <a:pt x="1520999" y="868310"/>
                  <a:pt x="1508760" y="701040"/>
                </a:cubicBezTo>
                <a:cubicBezTo>
                  <a:pt x="1505703" y="659261"/>
                  <a:pt x="1501517" y="613975"/>
                  <a:pt x="1478280" y="579120"/>
                </a:cubicBezTo>
                <a:lnTo>
                  <a:pt x="1447800" y="533400"/>
                </a:lnTo>
                <a:cubicBezTo>
                  <a:pt x="1430567" y="447237"/>
                  <a:pt x="1432560" y="483103"/>
                  <a:pt x="1432560" y="426720"/>
                </a:cubicBezTo>
              </a:path>
            </a:pathLst>
          </a:custGeom>
          <a:noFill/>
          <a:ln w="3810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角丸四角形 37"/>
          <p:cNvSpPr/>
          <p:nvPr/>
        </p:nvSpPr>
        <p:spPr>
          <a:xfrm>
            <a:off x="6376932" y="5013177"/>
            <a:ext cx="3408173" cy="747293"/>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lang="ja-JP" altLang="en-US" dirty="0">
                <a:solidFill>
                  <a:schemeClr val="tx1"/>
                </a:solidFill>
                <a:latin typeface="小塚ゴシック Pro M" pitchFamily="34" charset="-128"/>
                <a:ea typeface="小塚ゴシック Pro M" pitchFamily="34" charset="-128"/>
              </a:rPr>
              <a:t>他サービスの</a:t>
            </a:r>
            <a:endParaRPr lang="en-US" altLang="ja-JP" dirty="0">
              <a:solidFill>
                <a:schemeClr val="tx1"/>
              </a:solidFill>
              <a:latin typeface="小塚ゴシック Pro M" pitchFamily="34" charset="-128"/>
              <a:ea typeface="小塚ゴシック Pro M" pitchFamily="34" charset="-128"/>
            </a:endParaRPr>
          </a:p>
          <a:p>
            <a:pPr algn="ctr"/>
            <a:r>
              <a:rPr lang="ja-JP" altLang="en-US" dirty="0">
                <a:solidFill>
                  <a:schemeClr val="tx1"/>
                </a:solidFill>
                <a:latin typeface="小塚ゴシック Pro M" pitchFamily="34" charset="-128"/>
                <a:ea typeface="小塚ゴシック Pro M" pitchFamily="34" charset="-128"/>
              </a:rPr>
              <a:t>プラットフォームで</a:t>
            </a:r>
            <a:r>
              <a:rPr kumimoji="1" lang="ja-JP" altLang="en-US" dirty="0">
                <a:solidFill>
                  <a:schemeClr val="tx1"/>
                </a:solidFill>
                <a:latin typeface="小塚ゴシック Pro M" pitchFamily="34" charset="-128"/>
                <a:ea typeface="小塚ゴシック Pro M" pitchFamily="34" charset="-128"/>
              </a:rPr>
              <a:t>活用</a:t>
            </a:r>
            <a:endParaRPr kumimoji="1" lang="en-US" altLang="ja-JP" dirty="0">
              <a:solidFill>
                <a:schemeClr val="tx1"/>
              </a:solidFill>
              <a:latin typeface="小塚ゴシック Pro M" pitchFamily="34" charset="-128"/>
              <a:ea typeface="小塚ゴシック Pro M" pitchFamily="34" charset="-128"/>
            </a:endParaRPr>
          </a:p>
        </p:txBody>
      </p:sp>
      <p:sp>
        <p:nvSpPr>
          <p:cNvPr id="39" name="フリーフォーム 38"/>
          <p:cNvSpPr/>
          <p:nvPr/>
        </p:nvSpPr>
        <p:spPr>
          <a:xfrm>
            <a:off x="6591183" y="4642911"/>
            <a:ext cx="525433" cy="334136"/>
          </a:xfrm>
          <a:custGeom>
            <a:avLst/>
            <a:gdLst>
              <a:gd name="connsiteX0" fmla="*/ 1371600 w 1524000"/>
              <a:gd name="connsiteY0" fmla="*/ 320040 h 1630680"/>
              <a:gd name="connsiteX1" fmla="*/ 1249680 w 1524000"/>
              <a:gd name="connsiteY1" fmla="*/ 152400 h 1630680"/>
              <a:gd name="connsiteX2" fmla="*/ 1143000 w 1524000"/>
              <a:gd name="connsiteY2" fmla="*/ 91440 h 1630680"/>
              <a:gd name="connsiteX3" fmla="*/ 1097280 w 1524000"/>
              <a:gd name="connsiteY3" fmla="*/ 60960 h 1630680"/>
              <a:gd name="connsiteX4" fmla="*/ 1021080 w 1524000"/>
              <a:gd name="connsiteY4" fmla="*/ 45720 h 1630680"/>
              <a:gd name="connsiteX5" fmla="*/ 472440 w 1524000"/>
              <a:gd name="connsiteY5" fmla="*/ 0 h 1630680"/>
              <a:gd name="connsiteX6" fmla="*/ 274320 w 1524000"/>
              <a:gd name="connsiteY6" fmla="*/ 15240 h 1630680"/>
              <a:gd name="connsiteX7" fmla="*/ 259080 w 1524000"/>
              <a:gd name="connsiteY7" fmla="*/ 60960 h 1630680"/>
              <a:gd name="connsiteX8" fmla="*/ 198120 w 1524000"/>
              <a:gd name="connsiteY8" fmla="*/ 106680 h 1630680"/>
              <a:gd name="connsiteX9" fmla="*/ 106680 w 1524000"/>
              <a:gd name="connsiteY9" fmla="*/ 274320 h 1630680"/>
              <a:gd name="connsiteX10" fmla="*/ 60960 w 1524000"/>
              <a:gd name="connsiteY10" fmla="*/ 396240 h 1630680"/>
              <a:gd name="connsiteX11" fmla="*/ 30480 w 1524000"/>
              <a:gd name="connsiteY11" fmla="*/ 518160 h 1630680"/>
              <a:gd name="connsiteX12" fmla="*/ 0 w 1524000"/>
              <a:gd name="connsiteY12" fmla="*/ 579120 h 1630680"/>
              <a:gd name="connsiteX13" fmla="*/ 30480 w 1524000"/>
              <a:gd name="connsiteY13" fmla="*/ 1325880 h 1630680"/>
              <a:gd name="connsiteX14" fmla="*/ 60960 w 1524000"/>
              <a:gd name="connsiteY14" fmla="*/ 1432560 h 1630680"/>
              <a:gd name="connsiteX15" fmla="*/ 137160 w 1524000"/>
              <a:gd name="connsiteY15" fmla="*/ 1508760 h 1630680"/>
              <a:gd name="connsiteX16" fmla="*/ 182880 w 1524000"/>
              <a:gd name="connsiteY16" fmla="*/ 1539240 h 1630680"/>
              <a:gd name="connsiteX17" fmla="*/ 365760 w 1524000"/>
              <a:gd name="connsiteY17" fmla="*/ 1584960 h 1630680"/>
              <a:gd name="connsiteX18" fmla="*/ 457200 w 1524000"/>
              <a:gd name="connsiteY18" fmla="*/ 1615440 h 1630680"/>
              <a:gd name="connsiteX19" fmla="*/ 899160 w 1524000"/>
              <a:gd name="connsiteY19" fmla="*/ 1630680 h 1630680"/>
              <a:gd name="connsiteX20" fmla="*/ 1158240 w 1524000"/>
              <a:gd name="connsiteY20" fmla="*/ 1615440 h 1630680"/>
              <a:gd name="connsiteX21" fmla="*/ 1219200 w 1524000"/>
              <a:gd name="connsiteY21" fmla="*/ 1569720 h 1630680"/>
              <a:gd name="connsiteX22" fmla="*/ 1295400 w 1524000"/>
              <a:gd name="connsiteY22" fmla="*/ 1539240 h 1630680"/>
              <a:gd name="connsiteX23" fmla="*/ 1371600 w 1524000"/>
              <a:gd name="connsiteY23" fmla="*/ 1478280 h 1630680"/>
              <a:gd name="connsiteX24" fmla="*/ 1463040 w 1524000"/>
              <a:gd name="connsiteY24" fmla="*/ 1417320 h 1630680"/>
              <a:gd name="connsiteX25" fmla="*/ 1493520 w 1524000"/>
              <a:gd name="connsiteY25" fmla="*/ 1310640 h 1630680"/>
              <a:gd name="connsiteX26" fmla="*/ 1524000 w 1524000"/>
              <a:gd name="connsiteY26" fmla="*/ 1203960 h 1630680"/>
              <a:gd name="connsiteX27" fmla="*/ 1508760 w 1524000"/>
              <a:gd name="connsiteY27" fmla="*/ 701040 h 1630680"/>
              <a:gd name="connsiteX28" fmla="*/ 1478280 w 1524000"/>
              <a:gd name="connsiteY28" fmla="*/ 579120 h 1630680"/>
              <a:gd name="connsiteX29" fmla="*/ 1447800 w 1524000"/>
              <a:gd name="connsiteY29" fmla="*/ 533400 h 1630680"/>
              <a:gd name="connsiteX30" fmla="*/ 1432560 w 1524000"/>
              <a:gd name="connsiteY30" fmla="*/ 426720 h 16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0" h="1630680">
                <a:moveTo>
                  <a:pt x="1371600" y="320040"/>
                </a:moveTo>
                <a:cubicBezTo>
                  <a:pt x="1330960" y="264160"/>
                  <a:pt x="1294312" y="205147"/>
                  <a:pt x="1249680" y="152400"/>
                </a:cubicBezTo>
                <a:cubicBezTo>
                  <a:pt x="1232300" y="131860"/>
                  <a:pt x="1161745" y="102151"/>
                  <a:pt x="1143000" y="91440"/>
                </a:cubicBezTo>
                <a:cubicBezTo>
                  <a:pt x="1127097" y="82353"/>
                  <a:pt x="1114430" y="67391"/>
                  <a:pt x="1097280" y="60960"/>
                </a:cubicBezTo>
                <a:cubicBezTo>
                  <a:pt x="1073026" y="51865"/>
                  <a:pt x="1046631" y="49978"/>
                  <a:pt x="1021080" y="45720"/>
                </a:cubicBezTo>
                <a:cubicBezTo>
                  <a:pt x="740018" y="-1124"/>
                  <a:pt x="832569" y="15658"/>
                  <a:pt x="472440" y="0"/>
                </a:cubicBezTo>
                <a:cubicBezTo>
                  <a:pt x="406400" y="5080"/>
                  <a:pt x="338007" y="-2956"/>
                  <a:pt x="274320" y="15240"/>
                </a:cubicBezTo>
                <a:cubicBezTo>
                  <a:pt x="258874" y="19653"/>
                  <a:pt x="269364" y="48619"/>
                  <a:pt x="259080" y="60960"/>
                </a:cubicBezTo>
                <a:cubicBezTo>
                  <a:pt x="242819" y="80473"/>
                  <a:pt x="218440" y="91440"/>
                  <a:pt x="198120" y="106680"/>
                </a:cubicBezTo>
                <a:cubicBezTo>
                  <a:pt x="128969" y="244983"/>
                  <a:pt x="162364" y="190794"/>
                  <a:pt x="106680" y="274320"/>
                </a:cubicBezTo>
                <a:cubicBezTo>
                  <a:pt x="77277" y="421335"/>
                  <a:pt x="113283" y="291594"/>
                  <a:pt x="60960" y="396240"/>
                </a:cubicBezTo>
                <a:cubicBezTo>
                  <a:pt x="38149" y="441861"/>
                  <a:pt x="47870" y="465991"/>
                  <a:pt x="30480" y="518160"/>
                </a:cubicBezTo>
                <a:cubicBezTo>
                  <a:pt x="23296" y="539713"/>
                  <a:pt x="10160" y="558800"/>
                  <a:pt x="0" y="579120"/>
                </a:cubicBezTo>
                <a:cubicBezTo>
                  <a:pt x="10160" y="828040"/>
                  <a:pt x="16401" y="1077151"/>
                  <a:pt x="30480" y="1325880"/>
                </a:cubicBezTo>
                <a:cubicBezTo>
                  <a:pt x="30695" y="1329686"/>
                  <a:pt x="53608" y="1422757"/>
                  <a:pt x="60960" y="1432560"/>
                </a:cubicBezTo>
                <a:cubicBezTo>
                  <a:pt x="82513" y="1461297"/>
                  <a:pt x="110127" y="1485106"/>
                  <a:pt x="137160" y="1508760"/>
                </a:cubicBezTo>
                <a:cubicBezTo>
                  <a:pt x="150944" y="1520821"/>
                  <a:pt x="166142" y="1531801"/>
                  <a:pt x="182880" y="1539240"/>
                </a:cubicBezTo>
                <a:cubicBezTo>
                  <a:pt x="289500" y="1586627"/>
                  <a:pt x="256222" y="1557576"/>
                  <a:pt x="365760" y="1584960"/>
                </a:cubicBezTo>
                <a:cubicBezTo>
                  <a:pt x="396929" y="1592752"/>
                  <a:pt x="425189" y="1612696"/>
                  <a:pt x="457200" y="1615440"/>
                </a:cubicBezTo>
                <a:cubicBezTo>
                  <a:pt x="604069" y="1628029"/>
                  <a:pt x="751840" y="1625600"/>
                  <a:pt x="899160" y="1630680"/>
                </a:cubicBezTo>
                <a:cubicBezTo>
                  <a:pt x="985520" y="1625600"/>
                  <a:pt x="1073259" y="1631627"/>
                  <a:pt x="1158240" y="1615440"/>
                </a:cubicBezTo>
                <a:cubicBezTo>
                  <a:pt x="1183191" y="1610687"/>
                  <a:pt x="1196996" y="1582055"/>
                  <a:pt x="1219200" y="1569720"/>
                </a:cubicBezTo>
                <a:cubicBezTo>
                  <a:pt x="1243114" y="1556434"/>
                  <a:pt x="1270000" y="1549400"/>
                  <a:pt x="1295400" y="1539240"/>
                </a:cubicBezTo>
                <a:cubicBezTo>
                  <a:pt x="1351718" y="1454763"/>
                  <a:pt x="1293658" y="1521581"/>
                  <a:pt x="1371600" y="1478280"/>
                </a:cubicBezTo>
                <a:cubicBezTo>
                  <a:pt x="1403622" y="1460490"/>
                  <a:pt x="1463040" y="1417320"/>
                  <a:pt x="1463040" y="1417320"/>
                </a:cubicBezTo>
                <a:cubicBezTo>
                  <a:pt x="1499580" y="1307699"/>
                  <a:pt x="1455248" y="1444593"/>
                  <a:pt x="1493520" y="1310640"/>
                </a:cubicBezTo>
                <a:cubicBezTo>
                  <a:pt x="1537247" y="1157595"/>
                  <a:pt x="1476357" y="1394531"/>
                  <a:pt x="1524000" y="1203960"/>
                </a:cubicBezTo>
                <a:cubicBezTo>
                  <a:pt x="1518920" y="1036320"/>
                  <a:pt x="1520999" y="868310"/>
                  <a:pt x="1508760" y="701040"/>
                </a:cubicBezTo>
                <a:cubicBezTo>
                  <a:pt x="1505703" y="659261"/>
                  <a:pt x="1501517" y="613975"/>
                  <a:pt x="1478280" y="579120"/>
                </a:cubicBezTo>
                <a:lnTo>
                  <a:pt x="1447800" y="533400"/>
                </a:lnTo>
                <a:cubicBezTo>
                  <a:pt x="1430567" y="447237"/>
                  <a:pt x="1432560" y="483103"/>
                  <a:pt x="1432560" y="426720"/>
                </a:cubicBezTo>
              </a:path>
            </a:pathLst>
          </a:custGeom>
          <a:noFill/>
          <a:ln w="3810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フリーフォーム 39"/>
          <p:cNvSpPr/>
          <p:nvPr/>
        </p:nvSpPr>
        <p:spPr>
          <a:xfrm>
            <a:off x="8562027" y="4472991"/>
            <a:ext cx="525433" cy="334136"/>
          </a:xfrm>
          <a:custGeom>
            <a:avLst/>
            <a:gdLst>
              <a:gd name="connsiteX0" fmla="*/ 1371600 w 1524000"/>
              <a:gd name="connsiteY0" fmla="*/ 320040 h 1630680"/>
              <a:gd name="connsiteX1" fmla="*/ 1249680 w 1524000"/>
              <a:gd name="connsiteY1" fmla="*/ 152400 h 1630680"/>
              <a:gd name="connsiteX2" fmla="*/ 1143000 w 1524000"/>
              <a:gd name="connsiteY2" fmla="*/ 91440 h 1630680"/>
              <a:gd name="connsiteX3" fmla="*/ 1097280 w 1524000"/>
              <a:gd name="connsiteY3" fmla="*/ 60960 h 1630680"/>
              <a:gd name="connsiteX4" fmla="*/ 1021080 w 1524000"/>
              <a:gd name="connsiteY4" fmla="*/ 45720 h 1630680"/>
              <a:gd name="connsiteX5" fmla="*/ 472440 w 1524000"/>
              <a:gd name="connsiteY5" fmla="*/ 0 h 1630680"/>
              <a:gd name="connsiteX6" fmla="*/ 274320 w 1524000"/>
              <a:gd name="connsiteY6" fmla="*/ 15240 h 1630680"/>
              <a:gd name="connsiteX7" fmla="*/ 259080 w 1524000"/>
              <a:gd name="connsiteY7" fmla="*/ 60960 h 1630680"/>
              <a:gd name="connsiteX8" fmla="*/ 198120 w 1524000"/>
              <a:gd name="connsiteY8" fmla="*/ 106680 h 1630680"/>
              <a:gd name="connsiteX9" fmla="*/ 106680 w 1524000"/>
              <a:gd name="connsiteY9" fmla="*/ 274320 h 1630680"/>
              <a:gd name="connsiteX10" fmla="*/ 60960 w 1524000"/>
              <a:gd name="connsiteY10" fmla="*/ 396240 h 1630680"/>
              <a:gd name="connsiteX11" fmla="*/ 30480 w 1524000"/>
              <a:gd name="connsiteY11" fmla="*/ 518160 h 1630680"/>
              <a:gd name="connsiteX12" fmla="*/ 0 w 1524000"/>
              <a:gd name="connsiteY12" fmla="*/ 579120 h 1630680"/>
              <a:gd name="connsiteX13" fmla="*/ 30480 w 1524000"/>
              <a:gd name="connsiteY13" fmla="*/ 1325880 h 1630680"/>
              <a:gd name="connsiteX14" fmla="*/ 60960 w 1524000"/>
              <a:gd name="connsiteY14" fmla="*/ 1432560 h 1630680"/>
              <a:gd name="connsiteX15" fmla="*/ 137160 w 1524000"/>
              <a:gd name="connsiteY15" fmla="*/ 1508760 h 1630680"/>
              <a:gd name="connsiteX16" fmla="*/ 182880 w 1524000"/>
              <a:gd name="connsiteY16" fmla="*/ 1539240 h 1630680"/>
              <a:gd name="connsiteX17" fmla="*/ 365760 w 1524000"/>
              <a:gd name="connsiteY17" fmla="*/ 1584960 h 1630680"/>
              <a:gd name="connsiteX18" fmla="*/ 457200 w 1524000"/>
              <a:gd name="connsiteY18" fmla="*/ 1615440 h 1630680"/>
              <a:gd name="connsiteX19" fmla="*/ 899160 w 1524000"/>
              <a:gd name="connsiteY19" fmla="*/ 1630680 h 1630680"/>
              <a:gd name="connsiteX20" fmla="*/ 1158240 w 1524000"/>
              <a:gd name="connsiteY20" fmla="*/ 1615440 h 1630680"/>
              <a:gd name="connsiteX21" fmla="*/ 1219200 w 1524000"/>
              <a:gd name="connsiteY21" fmla="*/ 1569720 h 1630680"/>
              <a:gd name="connsiteX22" fmla="*/ 1295400 w 1524000"/>
              <a:gd name="connsiteY22" fmla="*/ 1539240 h 1630680"/>
              <a:gd name="connsiteX23" fmla="*/ 1371600 w 1524000"/>
              <a:gd name="connsiteY23" fmla="*/ 1478280 h 1630680"/>
              <a:gd name="connsiteX24" fmla="*/ 1463040 w 1524000"/>
              <a:gd name="connsiteY24" fmla="*/ 1417320 h 1630680"/>
              <a:gd name="connsiteX25" fmla="*/ 1493520 w 1524000"/>
              <a:gd name="connsiteY25" fmla="*/ 1310640 h 1630680"/>
              <a:gd name="connsiteX26" fmla="*/ 1524000 w 1524000"/>
              <a:gd name="connsiteY26" fmla="*/ 1203960 h 1630680"/>
              <a:gd name="connsiteX27" fmla="*/ 1508760 w 1524000"/>
              <a:gd name="connsiteY27" fmla="*/ 701040 h 1630680"/>
              <a:gd name="connsiteX28" fmla="*/ 1478280 w 1524000"/>
              <a:gd name="connsiteY28" fmla="*/ 579120 h 1630680"/>
              <a:gd name="connsiteX29" fmla="*/ 1447800 w 1524000"/>
              <a:gd name="connsiteY29" fmla="*/ 533400 h 1630680"/>
              <a:gd name="connsiteX30" fmla="*/ 1432560 w 1524000"/>
              <a:gd name="connsiteY30" fmla="*/ 426720 h 16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0" h="1630680">
                <a:moveTo>
                  <a:pt x="1371600" y="320040"/>
                </a:moveTo>
                <a:cubicBezTo>
                  <a:pt x="1330960" y="264160"/>
                  <a:pt x="1294312" y="205147"/>
                  <a:pt x="1249680" y="152400"/>
                </a:cubicBezTo>
                <a:cubicBezTo>
                  <a:pt x="1232300" y="131860"/>
                  <a:pt x="1161745" y="102151"/>
                  <a:pt x="1143000" y="91440"/>
                </a:cubicBezTo>
                <a:cubicBezTo>
                  <a:pt x="1127097" y="82353"/>
                  <a:pt x="1114430" y="67391"/>
                  <a:pt x="1097280" y="60960"/>
                </a:cubicBezTo>
                <a:cubicBezTo>
                  <a:pt x="1073026" y="51865"/>
                  <a:pt x="1046631" y="49978"/>
                  <a:pt x="1021080" y="45720"/>
                </a:cubicBezTo>
                <a:cubicBezTo>
                  <a:pt x="740018" y="-1124"/>
                  <a:pt x="832569" y="15658"/>
                  <a:pt x="472440" y="0"/>
                </a:cubicBezTo>
                <a:cubicBezTo>
                  <a:pt x="406400" y="5080"/>
                  <a:pt x="338007" y="-2956"/>
                  <a:pt x="274320" y="15240"/>
                </a:cubicBezTo>
                <a:cubicBezTo>
                  <a:pt x="258874" y="19653"/>
                  <a:pt x="269364" y="48619"/>
                  <a:pt x="259080" y="60960"/>
                </a:cubicBezTo>
                <a:cubicBezTo>
                  <a:pt x="242819" y="80473"/>
                  <a:pt x="218440" y="91440"/>
                  <a:pt x="198120" y="106680"/>
                </a:cubicBezTo>
                <a:cubicBezTo>
                  <a:pt x="128969" y="244983"/>
                  <a:pt x="162364" y="190794"/>
                  <a:pt x="106680" y="274320"/>
                </a:cubicBezTo>
                <a:cubicBezTo>
                  <a:pt x="77277" y="421335"/>
                  <a:pt x="113283" y="291594"/>
                  <a:pt x="60960" y="396240"/>
                </a:cubicBezTo>
                <a:cubicBezTo>
                  <a:pt x="38149" y="441861"/>
                  <a:pt x="47870" y="465991"/>
                  <a:pt x="30480" y="518160"/>
                </a:cubicBezTo>
                <a:cubicBezTo>
                  <a:pt x="23296" y="539713"/>
                  <a:pt x="10160" y="558800"/>
                  <a:pt x="0" y="579120"/>
                </a:cubicBezTo>
                <a:cubicBezTo>
                  <a:pt x="10160" y="828040"/>
                  <a:pt x="16401" y="1077151"/>
                  <a:pt x="30480" y="1325880"/>
                </a:cubicBezTo>
                <a:cubicBezTo>
                  <a:pt x="30695" y="1329686"/>
                  <a:pt x="53608" y="1422757"/>
                  <a:pt x="60960" y="1432560"/>
                </a:cubicBezTo>
                <a:cubicBezTo>
                  <a:pt x="82513" y="1461297"/>
                  <a:pt x="110127" y="1485106"/>
                  <a:pt x="137160" y="1508760"/>
                </a:cubicBezTo>
                <a:cubicBezTo>
                  <a:pt x="150944" y="1520821"/>
                  <a:pt x="166142" y="1531801"/>
                  <a:pt x="182880" y="1539240"/>
                </a:cubicBezTo>
                <a:cubicBezTo>
                  <a:pt x="289500" y="1586627"/>
                  <a:pt x="256222" y="1557576"/>
                  <a:pt x="365760" y="1584960"/>
                </a:cubicBezTo>
                <a:cubicBezTo>
                  <a:pt x="396929" y="1592752"/>
                  <a:pt x="425189" y="1612696"/>
                  <a:pt x="457200" y="1615440"/>
                </a:cubicBezTo>
                <a:cubicBezTo>
                  <a:pt x="604069" y="1628029"/>
                  <a:pt x="751840" y="1625600"/>
                  <a:pt x="899160" y="1630680"/>
                </a:cubicBezTo>
                <a:cubicBezTo>
                  <a:pt x="985520" y="1625600"/>
                  <a:pt x="1073259" y="1631627"/>
                  <a:pt x="1158240" y="1615440"/>
                </a:cubicBezTo>
                <a:cubicBezTo>
                  <a:pt x="1183191" y="1610687"/>
                  <a:pt x="1196996" y="1582055"/>
                  <a:pt x="1219200" y="1569720"/>
                </a:cubicBezTo>
                <a:cubicBezTo>
                  <a:pt x="1243114" y="1556434"/>
                  <a:pt x="1270000" y="1549400"/>
                  <a:pt x="1295400" y="1539240"/>
                </a:cubicBezTo>
                <a:cubicBezTo>
                  <a:pt x="1351718" y="1454763"/>
                  <a:pt x="1293658" y="1521581"/>
                  <a:pt x="1371600" y="1478280"/>
                </a:cubicBezTo>
                <a:cubicBezTo>
                  <a:pt x="1403622" y="1460490"/>
                  <a:pt x="1463040" y="1417320"/>
                  <a:pt x="1463040" y="1417320"/>
                </a:cubicBezTo>
                <a:cubicBezTo>
                  <a:pt x="1499580" y="1307699"/>
                  <a:pt x="1455248" y="1444593"/>
                  <a:pt x="1493520" y="1310640"/>
                </a:cubicBezTo>
                <a:cubicBezTo>
                  <a:pt x="1537247" y="1157595"/>
                  <a:pt x="1476357" y="1394531"/>
                  <a:pt x="1524000" y="1203960"/>
                </a:cubicBezTo>
                <a:cubicBezTo>
                  <a:pt x="1518920" y="1036320"/>
                  <a:pt x="1520999" y="868310"/>
                  <a:pt x="1508760" y="701040"/>
                </a:cubicBezTo>
                <a:cubicBezTo>
                  <a:pt x="1505703" y="659261"/>
                  <a:pt x="1501517" y="613975"/>
                  <a:pt x="1478280" y="579120"/>
                </a:cubicBezTo>
                <a:lnTo>
                  <a:pt x="1447800" y="533400"/>
                </a:lnTo>
                <a:cubicBezTo>
                  <a:pt x="1430567" y="447237"/>
                  <a:pt x="1432560" y="483103"/>
                  <a:pt x="1432560" y="426720"/>
                </a:cubicBezTo>
              </a:path>
            </a:pathLst>
          </a:custGeom>
          <a:noFill/>
          <a:ln w="3810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1" name="Picture 26" descr="野菜や に対する画像結果"/>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0665" y="3913587"/>
            <a:ext cx="1964023" cy="906472"/>
          </a:xfrm>
          <a:prstGeom prst="rect">
            <a:avLst/>
          </a:prstGeom>
          <a:noFill/>
          <a:extLst>
            <a:ext uri="{909E8E84-426E-40DD-AFC4-6F175D3DCCD1}">
              <a14:hiddenFill xmlns:a14="http://schemas.microsoft.com/office/drawing/2010/main">
                <a:solidFill>
                  <a:srgbClr val="FFFFFF"/>
                </a:solidFill>
              </a14:hiddenFill>
            </a:ext>
          </a:extLst>
        </p:spPr>
      </p:pic>
      <p:sp>
        <p:nvSpPr>
          <p:cNvPr id="4" name="1 つの角を切り取った四角形 4">
            <a:extLst>
              <a:ext uri="{FF2B5EF4-FFF2-40B4-BE49-F238E27FC236}">
                <a16:creationId xmlns:a16="http://schemas.microsoft.com/office/drawing/2014/main" id="{4EE969C4-48EB-4482-B9A3-91A84A246162}"/>
              </a:ext>
            </a:extLst>
          </p:cNvPr>
          <p:cNvSpPr/>
          <p:nvPr/>
        </p:nvSpPr>
        <p:spPr>
          <a:xfrm>
            <a:off x="130715" y="785145"/>
            <a:ext cx="1640906" cy="905418"/>
          </a:xfrm>
          <a:prstGeom prst="snip1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ビジネスの</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成長性</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AF02E9E3-BF83-48A6-AFE7-1FEEFFDF8B00}"/>
              </a:ext>
            </a:extLst>
          </p:cNvPr>
          <p:cNvSpPr txBox="1"/>
          <p:nvPr/>
        </p:nvSpPr>
        <p:spPr>
          <a:xfrm>
            <a:off x="123634" y="1693527"/>
            <a:ext cx="7786525" cy="715646"/>
          </a:xfrm>
          <a:prstGeom prst="rect">
            <a:avLst/>
          </a:prstGeom>
          <a:noFill/>
          <a:ln w="28575">
            <a:solidFill>
              <a:schemeClr val="bg1"/>
            </a:solidFill>
          </a:ln>
        </p:spPr>
        <p:txBody>
          <a:bodyPr wrap="square" lIns="36000" tIns="36000" rIns="36000" bIns="36000" rtlCol="0" anchor="ctr">
            <a:noAutofit/>
          </a:bodyPr>
          <a:lstStyle/>
          <a:p>
            <a:pPr>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市場に向けて、同じものを長く売る商売もありますが、</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成長するには、常に新しい要素を取り入れることも考える必要があります。</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AA39F589-6A02-4F3A-8004-B8A778F86ED5}"/>
              </a:ext>
            </a:extLst>
          </p:cNvPr>
          <p:cNvSpPr txBox="1"/>
          <p:nvPr/>
        </p:nvSpPr>
        <p:spPr>
          <a:xfrm>
            <a:off x="1851273" y="774258"/>
            <a:ext cx="7835683" cy="924902"/>
          </a:xfrm>
          <a:prstGeom prst="rect">
            <a:avLst/>
          </a:prstGeom>
          <a:noFill/>
          <a:ln w="28575">
            <a:solidFill>
              <a:srgbClr val="CC00FF"/>
            </a:solidFill>
          </a:ln>
        </p:spPr>
        <p:txBody>
          <a:bodyPr wrap="square" lIns="36000" tIns="36000" rIns="36000" bIns="36000" rtlCol="0" anchor="ctr">
            <a:noAutofit/>
          </a:bodyPr>
          <a:lstStyle/>
          <a:p>
            <a:pPr>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あなたが提案するビジネスで、</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成長し続ける（利益が上がり続ける）説明が必要です。</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19">
            <a:extLst>
              <a:ext uri="{FF2B5EF4-FFF2-40B4-BE49-F238E27FC236}">
                <a16:creationId xmlns:a16="http://schemas.microsoft.com/office/drawing/2014/main" id="{B7C7534C-B6D6-49AA-993C-8DB4E4FC4C47}"/>
              </a:ext>
            </a:extLst>
          </p:cNvPr>
          <p:cNvSpPr/>
          <p:nvPr/>
        </p:nvSpPr>
        <p:spPr>
          <a:xfrm>
            <a:off x="5421053" y="3488632"/>
            <a:ext cx="4212468" cy="307308"/>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algn="ctr"/>
            <a:r>
              <a:rPr kumimoji="1" lang="ja-JP" altLang="en-US" dirty="0">
                <a:solidFill>
                  <a:schemeClr val="tx1"/>
                </a:solidFill>
                <a:latin typeface="小塚ゴシック Pro M" pitchFamily="34" charset="-128"/>
                <a:ea typeface="小塚ゴシック Pro M" pitchFamily="34" charset="-128"/>
              </a:rPr>
              <a:t>他サービスとの連携･組合せ</a:t>
            </a:r>
            <a:endParaRPr kumimoji="1" lang="en-US" altLang="ja-JP" dirty="0">
              <a:solidFill>
                <a:schemeClr val="tx1"/>
              </a:solidFill>
              <a:latin typeface="小塚ゴシック Pro M" pitchFamily="34" charset="-128"/>
              <a:ea typeface="小塚ゴシック Pro M" pitchFamily="34" charset="-128"/>
            </a:endParaRPr>
          </a:p>
        </p:txBody>
      </p:sp>
    </p:spTree>
    <p:extLst>
      <p:ext uri="{BB962C8B-B14F-4D97-AF65-F5344CB8AC3E}">
        <p14:creationId xmlns:p14="http://schemas.microsoft.com/office/powerpoint/2010/main" val="1616995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6643" y="116632"/>
            <a:ext cx="9009277" cy="490066"/>
          </a:xfrm>
        </p:spPr>
        <p:txBody>
          <a:bodyPr>
            <a:noAutofit/>
          </a:bodyPr>
          <a:lstStyle/>
          <a:p>
            <a:pPr algn="l"/>
            <a:r>
              <a:rPr kumimoji="1" lang="ja-JP" altLang="en-US" dirty="0"/>
              <a:t>コンテストの視点</a:t>
            </a:r>
            <a:r>
              <a:rPr kumimoji="1" lang="en-US" altLang="ja-JP" dirty="0"/>
              <a:t>Ⅳ</a:t>
            </a:r>
            <a:endParaRPr kumimoji="1" lang="ja-JP" altLang="en-US" dirty="0"/>
          </a:p>
        </p:txBody>
      </p:sp>
      <p:sp>
        <p:nvSpPr>
          <p:cNvPr id="3" name="AutoShape 2" descr="「かぼちゃ」の画像検索結果"/>
          <p:cNvSpPr>
            <a:spLocks noChangeAspect="1" noChangeArrowheads="1"/>
          </p:cNvSpPr>
          <p:nvPr/>
        </p:nvSpPr>
        <p:spPr bwMode="auto">
          <a:xfrm>
            <a:off x="0"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 name="テキスト ボックス 6"/>
          <p:cNvSpPr txBox="1">
            <a:spLocks noChangeArrowheads="1"/>
          </p:cNvSpPr>
          <p:nvPr/>
        </p:nvSpPr>
        <p:spPr bwMode="auto">
          <a:xfrm>
            <a:off x="1804062" y="1690563"/>
            <a:ext cx="7878875" cy="471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a:lnSpc>
                <a:spcPts val="2800"/>
              </a:lnSpc>
              <a:spcBef>
                <a:spcPts val="0"/>
              </a:spcBef>
              <a:buNone/>
              <a:defRPr/>
            </a:pP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１．実現するための具体的に検討され、調査や検証がしているか？</a:t>
            </a:r>
            <a:endParaRPr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800"/>
              </a:lnSpc>
              <a:spcBef>
                <a:spcPts val="0"/>
              </a:spcBef>
              <a:buNone/>
              <a:defRPr/>
            </a:pPr>
            <a:r>
              <a:rPr lang="ja-JP" altLang="en-US" sz="180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800" b="1" kern="100" dirty="0">
                <a:latin typeface="Meiryo UI" panose="020B0604030504040204" pitchFamily="50" charset="-128"/>
                <a:ea typeface="Meiryo UI" panose="020B0604030504040204" pitchFamily="50" charset="-128"/>
                <a:cs typeface="Meiryo UI" panose="020B0604030504040204" pitchFamily="50" charset="-128"/>
              </a:rPr>
              <a:t>事業化できる</a:t>
            </a:r>
            <a:r>
              <a:rPr lang="ja-JP" altLang="en-US" sz="1800" b="1" kern="100" dirty="0">
                <a:latin typeface="Meiryo UI" panose="020B0604030504040204" pitchFamily="50" charset="-128"/>
                <a:ea typeface="Meiryo UI" panose="020B0604030504040204" pitchFamily="50" charset="-128"/>
                <a:cs typeface="Meiryo UI" panose="020B0604030504040204" pitchFamily="50" charset="-128"/>
              </a:rPr>
              <a:t>具体的なビジネスか？　</a:t>
            </a:r>
            <a:endParaRPr lang="en-US" altLang="ja-JP" sz="1800" b="1"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800"/>
              </a:lnSpc>
              <a:spcBef>
                <a:spcPts val="0"/>
              </a:spcBef>
              <a:buNone/>
              <a:defRPr/>
            </a:pPr>
            <a:r>
              <a:rPr lang="ja-JP" altLang="en-US" sz="1800" kern="100" dirty="0">
                <a:latin typeface="Meiryo UI" panose="020B0604030504040204" pitchFamily="50" charset="-128"/>
                <a:ea typeface="Meiryo UI" panose="020B0604030504040204" pitchFamily="50" charset="-128"/>
                <a:cs typeface="Meiryo UI" panose="020B0604030504040204" pitchFamily="50" charset="-128"/>
              </a:rPr>
              <a:t>　・資金、技術、製造、販売、利用者など、裏付けがあるのか？</a:t>
            </a:r>
            <a:endParaRPr lang="en-US" altLang="ja-JP" sz="180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800"/>
              </a:lnSpc>
              <a:spcBef>
                <a:spcPts val="0"/>
              </a:spcBef>
              <a:buNone/>
              <a:defRPr/>
            </a:pPr>
            <a:r>
              <a:rPr lang="ja-JP" altLang="en-US" sz="1800" kern="100" dirty="0">
                <a:latin typeface="Meiryo UI" panose="020B0604030504040204" pitchFamily="50" charset="-128"/>
                <a:ea typeface="Meiryo UI" panose="020B0604030504040204" pitchFamily="50" charset="-128"/>
                <a:cs typeface="Meiryo UI" panose="020B0604030504040204" pitchFamily="50" charset="-128"/>
              </a:rPr>
              <a:t>　　研究的課題であればどう解決するのか？</a:t>
            </a:r>
            <a:endParaRPr lang="en-US" altLang="ja-JP" sz="180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800"/>
              </a:lnSpc>
              <a:spcBef>
                <a:spcPts val="0"/>
              </a:spcBef>
              <a:buNone/>
              <a:defRPr/>
            </a:pPr>
            <a:r>
              <a:rPr lang="ja-JP" altLang="en-US" sz="18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kern="100" dirty="0">
                <a:latin typeface="Meiryo UI" panose="020B0604030504040204" pitchFamily="50" charset="-128"/>
                <a:ea typeface="Meiryo UI" panose="020B0604030504040204" pitchFamily="50" charset="-128"/>
                <a:cs typeface="Meiryo UI" panose="020B0604030504040204" pitchFamily="50" charset="-128"/>
              </a:rPr>
              <a:t>収益リターン力があるか？</a:t>
            </a:r>
            <a:endParaRPr lang="en-US" altLang="ja-JP" sz="1800" b="1"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800"/>
              </a:lnSpc>
              <a:spcBef>
                <a:spcPts val="0"/>
              </a:spcBef>
              <a:buNone/>
              <a:defRPr/>
            </a:pPr>
            <a:r>
              <a:rPr lang="ja-JP" altLang="en-US" sz="1800" kern="100" dirty="0">
                <a:latin typeface="Meiryo UI" panose="020B0604030504040204" pitchFamily="50" charset="-128"/>
                <a:ea typeface="Meiryo UI" panose="020B0604030504040204" pitchFamily="50" charset="-128"/>
                <a:cs typeface="Meiryo UI" panose="020B0604030504040204" pitchFamily="50" charset="-128"/>
              </a:rPr>
              <a:t>　・収益が上がるかどうかを売り上げ目標と裏付けを提示して、説明しよう。</a:t>
            </a:r>
            <a:endParaRPr lang="en-US" altLang="ja-JP" sz="180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800"/>
              </a:lnSpc>
              <a:spcBef>
                <a:spcPts val="0"/>
              </a:spcBef>
              <a:buNone/>
              <a:defRPr/>
            </a:pPr>
            <a:r>
              <a:rPr lang="ja-JP" altLang="en-US" sz="180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buFontTx/>
              <a:buNone/>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２．協力者の目途や、事業計画はできているの？</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buFontTx/>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（制作・開発）・作る目途が立っている　→　計画書　　　</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buFontTx/>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・作る人がいる　→　開発パートナー</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buFontTx/>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（販売）　　　　・買ってくれる人がいる　→　マーケット（市場）</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buFontTx/>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・販売を手伝ってくれる人がいる　→　販売パートナー</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buFontTx/>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（お金）　　　　・事業の資金はある　→　資金調達</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フリーフォーム 3"/>
          <p:cNvSpPr/>
          <p:nvPr/>
        </p:nvSpPr>
        <p:spPr>
          <a:xfrm>
            <a:off x="194471" y="2060849"/>
            <a:ext cx="1554846" cy="1073961"/>
          </a:xfrm>
          <a:custGeom>
            <a:avLst/>
            <a:gdLst>
              <a:gd name="connsiteX0" fmla="*/ 832513 w 2001787"/>
              <a:gd name="connsiteY0" fmla="*/ 376853 h 1633874"/>
              <a:gd name="connsiteX1" fmla="*/ 832513 w 2001787"/>
              <a:gd name="connsiteY1" fmla="*/ 376853 h 1633874"/>
              <a:gd name="connsiteX2" fmla="*/ 504967 w 2001787"/>
              <a:gd name="connsiteY2" fmla="*/ 458740 h 1633874"/>
              <a:gd name="connsiteX3" fmla="*/ 436728 w 2001787"/>
              <a:gd name="connsiteY3" fmla="*/ 526979 h 1633874"/>
              <a:gd name="connsiteX4" fmla="*/ 354842 w 2001787"/>
              <a:gd name="connsiteY4" fmla="*/ 799934 h 1633874"/>
              <a:gd name="connsiteX5" fmla="*/ 286603 w 2001787"/>
              <a:gd name="connsiteY5" fmla="*/ 1100185 h 1633874"/>
              <a:gd name="connsiteX6" fmla="*/ 232012 w 2001787"/>
              <a:gd name="connsiteY6" fmla="*/ 1291253 h 1633874"/>
              <a:gd name="connsiteX7" fmla="*/ 272955 w 2001787"/>
              <a:gd name="connsiteY7" fmla="*/ 1564209 h 1633874"/>
              <a:gd name="connsiteX8" fmla="*/ 723331 w 2001787"/>
              <a:gd name="connsiteY8" fmla="*/ 1591504 h 1633874"/>
              <a:gd name="connsiteX9" fmla="*/ 1255594 w 2001787"/>
              <a:gd name="connsiteY9" fmla="*/ 1509618 h 1633874"/>
              <a:gd name="connsiteX10" fmla="*/ 1282889 w 2001787"/>
              <a:gd name="connsiteY10" fmla="*/ 1291253 h 1633874"/>
              <a:gd name="connsiteX11" fmla="*/ 1269242 w 2001787"/>
              <a:gd name="connsiteY11" fmla="*/ 608865 h 1633874"/>
              <a:gd name="connsiteX12" fmla="*/ 1228298 w 2001787"/>
              <a:gd name="connsiteY12" fmla="*/ 595218 h 1633874"/>
              <a:gd name="connsiteX13" fmla="*/ 900752 w 2001787"/>
              <a:gd name="connsiteY13" fmla="*/ 622513 h 1633874"/>
              <a:gd name="connsiteX14" fmla="*/ 832513 w 2001787"/>
              <a:gd name="connsiteY14" fmla="*/ 704400 h 1633874"/>
              <a:gd name="connsiteX15" fmla="*/ 791570 w 2001787"/>
              <a:gd name="connsiteY15" fmla="*/ 718047 h 1633874"/>
              <a:gd name="connsiteX16" fmla="*/ 777922 w 2001787"/>
              <a:gd name="connsiteY16" fmla="*/ 813582 h 1633874"/>
              <a:gd name="connsiteX17" fmla="*/ 764274 w 2001787"/>
              <a:gd name="connsiteY17" fmla="*/ 881821 h 1633874"/>
              <a:gd name="connsiteX18" fmla="*/ 750627 w 2001787"/>
              <a:gd name="connsiteY18" fmla="*/ 977355 h 1633874"/>
              <a:gd name="connsiteX19" fmla="*/ 723331 w 2001787"/>
              <a:gd name="connsiteY19" fmla="*/ 936412 h 1633874"/>
              <a:gd name="connsiteX20" fmla="*/ 696036 w 2001787"/>
              <a:gd name="connsiteY20" fmla="*/ 827230 h 1633874"/>
              <a:gd name="connsiteX21" fmla="*/ 668740 w 2001787"/>
              <a:gd name="connsiteY21" fmla="*/ 786286 h 1633874"/>
              <a:gd name="connsiteX22" fmla="*/ 696036 w 2001787"/>
              <a:gd name="connsiteY22" fmla="*/ 540627 h 1633874"/>
              <a:gd name="connsiteX23" fmla="*/ 709683 w 2001787"/>
              <a:gd name="connsiteY23" fmla="*/ 486036 h 1633874"/>
              <a:gd name="connsiteX24" fmla="*/ 736979 w 2001787"/>
              <a:gd name="connsiteY24" fmla="*/ 445092 h 1633874"/>
              <a:gd name="connsiteX25" fmla="*/ 723331 w 2001787"/>
              <a:gd name="connsiteY25" fmla="*/ 349558 h 1633874"/>
              <a:gd name="connsiteX26" fmla="*/ 259307 w 2001787"/>
              <a:gd name="connsiteY26" fmla="*/ 445092 h 1633874"/>
              <a:gd name="connsiteX27" fmla="*/ 245660 w 2001787"/>
              <a:gd name="connsiteY27" fmla="*/ 567922 h 1633874"/>
              <a:gd name="connsiteX28" fmla="*/ 218364 w 2001787"/>
              <a:gd name="connsiteY28" fmla="*/ 663456 h 1633874"/>
              <a:gd name="connsiteX29" fmla="*/ 245660 w 2001787"/>
              <a:gd name="connsiteY29" fmla="*/ 868173 h 1633874"/>
              <a:gd name="connsiteX30" fmla="*/ 259307 w 2001787"/>
              <a:gd name="connsiteY30" fmla="*/ 936412 h 1633874"/>
              <a:gd name="connsiteX31" fmla="*/ 354842 w 2001787"/>
              <a:gd name="connsiteY31" fmla="*/ 1113833 h 1633874"/>
              <a:gd name="connsiteX32" fmla="*/ 464024 w 2001787"/>
              <a:gd name="connsiteY32" fmla="*/ 1277606 h 1633874"/>
              <a:gd name="connsiteX33" fmla="*/ 518615 w 2001787"/>
              <a:gd name="connsiteY33" fmla="*/ 1291253 h 1633874"/>
              <a:gd name="connsiteX34" fmla="*/ 600501 w 2001787"/>
              <a:gd name="connsiteY34" fmla="*/ 1332197 h 1633874"/>
              <a:gd name="connsiteX35" fmla="*/ 723331 w 2001787"/>
              <a:gd name="connsiteY35" fmla="*/ 1304901 h 1633874"/>
              <a:gd name="connsiteX36" fmla="*/ 736979 w 2001787"/>
              <a:gd name="connsiteY36" fmla="*/ 1263958 h 1633874"/>
              <a:gd name="connsiteX37" fmla="*/ 805218 w 2001787"/>
              <a:gd name="connsiteY37" fmla="*/ 1182071 h 1633874"/>
              <a:gd name="connsiteX38" fmla="*/ 818866 w 2001787"/>
              <a:gd name="connsiteY38" fmla="*/ 1141128 h 1633874"/>
              <a:gd name="connsiteX39" fmla="*/ 873457 w 2001787"/>
              <a:gd name="connsiteY39" fmla="*/ 1059241 h 1633874"/>
              <a:gd name="connsiteX40" fmla="*/ 846161 w 2001787"/>
              <a:gd name="connsiteY40" fmla="*/ 1004650 h 1633874"/>
              <a:gd name="connsiteX41" fmla="*/ 750627 w 2001787"/>
              <a:gd name="connsiteY41" fmla="*/ 1018298 h 1633874"/>
              <a:gd name="connsiteX42" fmla="*/ 614149 w 2001787"/>
              <a:gd name="connsiteY42" fmla="*/ 1004650 h 1633874"/>
              <a:gd name="connsiteX43" fmla="*/ 600501 w 2001787"/>
              <a:gd name="connsiteY43" fmla="*/ 950059 h 1633874"/>
              <a:gd name="connsiteX44" fmla="*/ 750627 w 2001787"/>
              <a:gd name="connsiteY44" fmla="*/ 922764 h 1633874"/>
              <a:gd name="connsiteX45" fmla="*/ 859809 w 2001787"/>
              <a:gd name="connsiteY45" fmla="*/ 909116 h 1633874"/>
              <a:gd name="connsiteX46" fmla="*/ 1009934 w 2001787"/>
              <a:gd name="connsiteY46" fmla="*/ 881821 h 1633874"/>
              <a:gd name="connsiteX47" fmla="*/ 941695 w 2001787"/>
              <a:gd name="connsiteY47" fmla="*/ 458740 h 1633874"/>
              <a:gd name="connsiteX48" fmla="*/ 900752 w 2001787"/>
              <a:gd name="connsiteY48" fmla="*/ 445092 h 1633874"/>
              <a:gd name="connsiteX49" fmla="*/ 846161 w 2001787"/>
              <a:gd name="connsiteY49" fmla="*/ 526979 h 1633874"/>
              <a:gd name="connsiteX50" fmla="*/ 832513 w 2001787"/>
              <a:gd name="connsiteY50" fmla="*/ 567922 h 1633874"/>
              <a:gd name="connsiteX51" fmla="*/ 873457 w 2001787"/>
              <a:gd name="connsiteY51" fmla="*/ 554274 h 1633874"/>
              <a:gd name="connsiteX52" fmla="*/ 996286 w 2001787"/>
              <a:gd name="connsiteY52" fmla="*/ 445092 h 1633874"/>
              <a:gd name="connsiteX53" fmla="*/ 982639 w 2001787"/>
              <a:gd name="connsiteY53" fmla="*/ 335910 h 1633874"/>
              <a:gd name="connsiteX54" fmla="*/ 627797 w 2001787"/>
              <a:gd name="connsiteY54" fmla="*/ 417797 h 1633874"/>
              <a:gd name="connsiteX55" fmla="*/ 586854 w 2001787"/>
              <a:gd name="connsiteY55" fmla="*/ 526979 h 1633874"/>
              <a:gd name="connsiteX56" fmla="*/ 573206 w 2001787"/>
              <a:gd name="connsiteY56" fmla="*/ 649809 h 1633874"/>
              <a:gd name="connsiteX57" fmla="*/ 600501 w 2001787"/>
              <a:gd name="connsiteY57" fmla="*/ 1113833 h 1633874"/>
              <a:gd name="connsiteX58" fmla="*/ 777922 w 2001787"/>
              <a:gd name="connsiteY58" fmla="*/ 1209367 h 1633874"/>
              <a:gd name="connsiteX59" fmla="*/ 1037230 w 2001787"/>
              <a:gd name="connsiteY59" fmla="*/ 1332197 h 1633874"/>
              <a:gd name="connsiteX60" fmla="*/ 1160060 w 2001787"/>
              <a:gd name="connsiteY60" fmla="*/ 1427731 h 1633874"/>
              <a:gd name="connsiteX61" fmla="*/ 1269242 w 2001787"/>
              <a:gd name="connsiteY61" fmla="*/ 1400436 h 1633874"/>
              <a:gd name="connsiteX62" fmla="*/ 1337480 w 2001787"/>
              <a:gd name="connsiteY62" fmla="*/ 1359492 h 1633874"/>
              <a:gd name="connsiteX63" fmla="*/ 1392071 w 2001787"/>
              <a:gd name="connsiteY63" fmla="*/ 1291253 h 1633874"/>
              <a:gd name="connsiteX64" fmla="*/ 1651379 w 2001787"/>
              <a:gd name="connsiteY64" fmla="*/ 1182071 h 1633874"/>
              <a:gd name="connsiteX65" fmla="*/ 1910686 w 2001787"/>
              <a:gd name="connsiteY65" fmla="*/ 1004650 h 1633874"/>
              <a:gd name="connsiteX66" fmla="*/ 1951630 w 2001787"/>
              <a:gd name="connsiteY66" fmla="*/ 936412 h 1633874"/>
              <a:gd name="connsiteX67" fmla="*/ 1910686 w 2001787"/>
              <a:gd name="connsiteY67" fmla="*/ 349558 h 1633874"/>
              <a:gd name="connsiteX68" fmla="*/ 1351128 w 2001787"/>
              <a:gd name="connsiteY68" fmla="*/ 158489 h 1633874"/>
              <a:gd name="connsiteX69" fmla="*/ 1173707 w 2001787"/>
              <a:gd name="connsiteY69" fmla="*/ 90250 h 1633874"/>
              <a:gd name="connsiteX70" fmla="*/ 1119116 w 2001787"/>
              <a:gd name="connsiteY70" fmla="*/ 62955 h 1633874"/>
              <a:gd name="connsiteX71" fmla="*/ 941695 w 2001787"/>
              <a:gd name="connsiteY71" fmla="*/ 49307 h 1633874"/>
              <a:gd name="connsiteX72" fmla="*/ 122830 w 2001787"/>
              <a:gd name="connsiteY72" fmla="*/ 62955 h 1633874"/>
              <a:gd name="connsiteX73" fmla="*/ 95534 w 2001787"/>
              <a:gd name="connsiteY73" fmla="*/ 117546 h 1633874"/>
              <a:gd name="connsiteX74" fmla="*/ 81886 w 2001787"/>
              <a:gd name="connsiteY74" fmla="*/ 267671 h 1633874"/>
              <a:gd name="connsiteX75" fmla="*/ 27295 w 2001787"/>
              <a:gd name="connsiteY75" fmla="*/ 608865 h 1633874"/>
              <a:gd name="connsiteX76" fmla="*/ 0 w 2001787"/>
              <a:gd name="connsiteY76" fmla="*/ 731695 h 1633874"/>
              <a:gd name="connsiteX77" fmla="*/ 27295 w 2001787"/>
              <a:gd name="connsiteY77" fmla="*/ 1141128 h 1633874"/>
              <a:gd name="connsiteX78" fmla="*/ 54591 w 2001787"/>
              <a:gd name="connsiteY78" fmla="*/ 1209367 h 1633874"/>
              <a:gd name="connsiteX79" fmla="*/ 68239 w 2001787"/>
              <a:gd name="connsiteY79" fmla="*/ 1263958 h 1633874"/>
              <a:gd name="connsiteX80" fmla="*/ 109182 w 2001787"/>
              <a:gd name="connsiteY80" fmla="*/ 1304901 h 1633874"/>
              <a:gd name="connsiteX81" fmla="*/ 327546 w 2001787"/>
              <a:gd name="connsiteY81" fmla="*/ 1277606 h 1633874"/>
              <a:gd name="connsiteX82" fmla="*/ 614149 w 2001787"/>
              <a:gd name="connsiteY82" fmla="*/ 1168424 h 1633874"/>
              <a:gd name="connsiteX83" fmla="*/ 764274 w 2001787"/>
              <a:gd name="connsiteY83" fmla="*/ 1086537 h 1633874"/>
              <a:gd name="connsiteX84" fmla="*/ 805218 w 2001787"/>
              <a:gd name="connsiteY84" fmla="*/ 1059241 h 1633874"/>
              <a:gd name="connsiteX85" fmla="*/ 859809 w 2001787"/>
              <a:gd name="connsiteY85" fmla="*/ 991003 h 1633874"/>
              <a:gd name="connsiteX86" fmla="*/ 859809 w 2001787"/>
              <a:gd name="connsiteY86" fmla="*/ 813582 h 163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001787" h="1633874">
                <a:moveTo>
                  <a:pt x="832513" y="376853"/>
                </a:moveTo>
                <a:lnTo>
                  <a:pt x="832513" y="376853"/>
                </a:lnTo>
                <a:cubicBezTo>
                  <a:pt x="694224" y="398689"/>
                  <a:pt x="603615" y="379822"/>
                  <a:pt x="504967" y="458740"/>
                </a:cubicBezTo>
                <a:cubicBezTo>
                  <a:pt x="479848" y="478835"/>
                  <a:pt x="459474" y="504233"/>
                  <a:pt x="436728" y="526979"/>
                </a:cubicBezTo>
                <a:cubicBezTo>
                  <a:pt x="409433" y="617964"/>
                  <a:pt x="378909" y="708042"/>
                  <a:pt x="354842" y="799934"/>
                </a:cubicBezTo>
                <a:cubicBezTo>
                  <a:pt x="328838" y="899221"/>
                  <a:pt x="311496" y="1000614"/>
                  <a:pt x="286603" y="1100185"/>
                </a:cubicBezTo>
                <a:cubicBezTo>
                  <a:pt x="270538" y="1164445"/>
                  <a:pt x="250209" y="1227564"/>
                  <a:pt x="232012" y="1291253"/>
                </a:cubicBezTo>
                <a:cubicBezTo>
                  <a:pt x="245660" y="1382238"/>
                  <a:pt x="194450" y="1516234"/>
                  <a:pt x="272955" y="1564209"/>
                </a:cubicBezTo>
                <a:cubicBezTo>
                  <a:pt x="401289" y="1642636"/>
                  <a:pt x="723331" y="1591504"/>
                  <a:pt x="723331" y="1591504"/>
                </a:cubicBezTo>
                <a:cubicBezTo>
                  <a:pt x="927677" y="1585981"/>
                  <a:pt x="1213061" y="1732917"/>
                  <a:pt x="1255594" y="1509618"/>
                </a:cubicBezTo>
                <a:cubicBezTo>
                  <a:pt x="1269320" y="1437559"/>
                  <a:pt x="1273791" y="1364041"/>
                  <a:pt x="1282889" y="1291253"/>
                </a:cubicBezTo>
                <a:cubicBezTo>
                  <a:pt x="1278340" y="1063790"/>
                  <a:pt x="1287031" y="835677"/>
                  <a:pt x="1269242" y="608865"/>
                </a:cubicBezTo>
                <a:cubicBezTo>
                  <a:pt x="1268117" y="594523"/>
                  <a:pt x="1242674" y="594686"/>
                  <a:pt x="1228298" y="595218"/>
                </a:cubicBezTo>
                <a:cubicBezTo>
                  <a:pt x="1118813" y="599273"/>
                  <a:pt x="1009934" y="613415"/>
                  <a:pt x="900752" y="622513"/>
                </a:cubicBezTo>
                <a:cubicBezTo>
                  <a:pt x="880611" y="652725"/>
                  <a:pt x="864039" y="683383"/>
                  <a:pt x="832513" y="704400"/>
                </a:cubicBezTo>
                <a:cubicBezTo>
                  <a:pt x="820543" y="712380"/>
                  <a:pt x="805218" y="713498"/>
                  <a:pt x="791570" y="718047"/>
                </a:cubicBezTo>
                <a:cubicBezTo>
                  <a:pt x="787021" y="749892"/>
                  <a:pt x="783211" y="781851"/>
                  <a:pt x="777922" y="813582"/>
                </a:cubicBezTo>
                <a:cubicBezTo>
                  <a:pt x="774108" y="836463"/>
                  <a:pt x="768087" y="858940"/>
                  <a:pt x="764274" y="881821"/>
                </a:cubicBezTo>
                <a:cubicBezTo>
                  <a:pt x="758986" y="913551"/>
                  <a:pt x="755176" y="945510"/>
                  <a:pt x="750627" y="977355"/>
                </a:cubicBezTo>
                <a:cubicBezTo>
                  <a:pt x="741528" y="963707"/>
                  <a:pt x="729090" y="951770"/>
                  <a:pt x="723331" y="936412"/>
                </a:cubicBezTo>
                <a:cubicBezTo>
                  <a:pt x="699975" y="874130"/>
                  <a:pt x="721289" y="877737"/>
                  <a:pt x="696036" y="827230"/>
                </a:cubicBezTo>
                <a:cubicBezTo>
                  <a:pt x="688700" y="812559"/>
                  <a:pt x="677839" y="799934"/>
                  <a:pt x="668740" y="786286"/>
                </a:cubicBezTo>
                <a:cubicBezTo>
                  <a:pt x="690638" y="457819"/>
                  <a:pt x="659227" y="669462"/>
                  <a:pt x="696036" y="540627"/>
                </a:cubicBezTo>
                <a:cubicBezTo>
                  <a:pt x="701189" y="522592"/>
                  <a:pt x="702294" y="503276"/>
                  <a:pt x="709683" y="486036"/>
                </a:cubicBezTo>
                <a:cubicBezTo>
                  <a:pt x="716144" y="470959"/>
                  <a:pt x="727880" y="458740"/>
                  <a:pt x="736979" y="445092"/>
                </a:cubicBezTo>
                <a:cubicBezTo>
                  <a:pt x="732430" y="413247"/>
                  <a:pt x="746077" y="372304"/>
                  <a:pt x="723331" y="349558"/>
                </a:cubicBezTo>
                <a:cubicBezTo>
                  <a:pt x="598121" y="224349"/>
                  <a:pt x="317506" y="421813"/>
                  <a:pt x="259307" y="445092"/>
                </a:cubicBezTo>
                <a:cubicBezTo>
                  <a:pt x="254758" y="486035"/>
                  <a:pt x="253252" y="527432"/>
                  <a:pt x="245660" y="567922"/>
                </a:cubicBezTo>
                <a:cubicBezTo>
                  <a:pt x="239557" y="600474"/>
                  <a:pt x="218364" y="630337"/>
                  <a:pt x="218364" y="663456"/>
                </a:cubicBezTo>
                <a:cubicBezTo>
                  <a:pt x="218364" y="732299"/>
                  <a:pt x="235448" y="800092"/>
                  <a:pt x="245660" y="868173"/>
                </a:cubicBezTo>
                <a:cubicBezTo>
                  <a:pt x="249101" y="891113"/>
                  <a:pt x="251380" y="914612"/>
                  <a:pt x="259307" y="936412"/>
                </a:cubicBezTo>
                <a:cubicBezTo>
                  <a:pt x="278643" y="989585"/>
                  <a:pt x="330795" y="1065738"/>
                  <a:pt x="354842" y="1113833"/>
                </a:cubicBezTo>
                <a:cubicBezTo>
                  <a:pt x="396890" y="1197929"/>
                  <a:pt x="382026" y="1222941"/>
                  <a:pt x="464024" y="1277606"/>
                </a:cubicBezTo>
                <a:cubicBezTo>
                  <a:pt x="479631" y="1288010"/>
                  <a:pt x="500580" y="1286100"/>
                  <a:pt x="518615" y="1291253"/>
                </a:cubicBezTo>
                <a:cubicBezTo>
                  <a:pt x="568054" y="1305378"/>
                  <a:pt x="555643" y="1302291"/>
                  <a:pt x="600501" y="1332197"/>
                </a:cubicBezTo>
                <a:cubicBezTo>
                  <a:pt x="641444" y="1323098"/>
                  <a:pt x="685817" y="1323658"/>
                  <a:pt x="723331" y="1304901"/>
                </a:cubicBezTo>
                <a:cubicBezTo>
                  <a:pt x="736198" y="1298467"/>
                  <a:pt x="728999" y="1275928"/>
                  <a:pt x="736979" y="1263958"/>
                </a:cubicBezTo>
                <a:cubicBezTo>
                  <a:pt x="797348" y="1173405"/>
                  <a:pt x="760564" y="1271378"/>
                  <a:pt x="805218" y="1182071"/>
                </a:cubicBezTo>
                <a:cubicBezTo>
                  <a:pt x="811652" y="1169204"/>
                  <a:pt x="811880" y="1153704"/>
                  <a:pt x="818866" y="1141128"/>
                </a:cubicBezTo>
                <a:cubicBezTo>
                  <a:pt x="834798" y="1112451"/>
                  <a:pt x="855260" y="1086537"/>
                  <a:pt x="873457" y="1059241"/>
                </a:cubicBezTo>
                <a:cubicBezTo>
                  <a:pt x="864358" y="1041044"/>
                  <a:pt x="865462" y="1011084"/>
                  <a:pt x="846161" y="1004650"/>
                </a:cubicBezTo>
                <a:cubicBezTo>
                  <a:pt x="815644" y="994478"/>
                  <a:pt x="782795" y="1018298"/>
                  <a:pt x="750627" y="1018298"/>
                </a:cubicBezTo>
                <a:cubicBezTo>
                  <a:pt x="704907" y="1018298"/>
                  <a:pt x="659642" y="1009199"/>
                  <a:pt x="614149" y="1004650"/>
                </a:cubicBezTo>
                <a:cubicBezTo>
                  <a:pt x="609600" y="986453"/>
                  <a:pt x="584417" y="959709"/>
                  <a:pt x="600501" y="950059"/>
                </a:cubicBezTo>
                <a:cubicBezTo>
                  <a:pt x="644115" y="923891"/>
                  <a:pt x="700387" y="930697"/>
                  <a:pt x="750627" y="922764"/>
                </a:cubicBezTo>
                <a:cubicBezTo>
                  <a:pt x="786855" y="917044"/>
                  <a:pt x="823581" y="914836"/>
                  <a:pt x="859809" y="909116"/>
                </a:cubicBezTo>
                <a:cubicBezTo>
                  <a:pt x="910049" y="901183"/>
                  <a:pt x="959892" y="890919"/>
                  <a:pt x="1009934" y="881821"/>
                </a:cubicBezTo>
                <a:cubicBezTo>
                  <a:pt x="996000" y="679773"/>
                  <a:pt x="1090874" y="533330"/>
                  <a:pt x="941695" y="458740"/>
                </a:cubicBezTo>
                <a:cubicBezTo>
                  <a:pt x="928828" y="452306"/>
                  <a:pt x="914400" y="449641"/>
                  <a:pt x="900752" y="445092"/>
                </a:cubicBezTo>
                <a:cubicBezTo>
                  <a:pt x="882555" y="472388"/>
                  <a:pt x="862093" y="498302"/>
                  <a:pt x="846161" y="526979"/>
                </a:cubicBezTo>
                <a:cubicBezTo>
                  <a:pt x="839175" y="539555"/>
                  <a:pt x="822340" y="557750"/>
                  <a:pt x="832513" y="567922"/>
                </a:cubicBezTo>
                <a:cubicBezTo>
                  <a:pt x="842686" y="578094"/>
                  <a:pt x="859809" y="558823"/>
                  <a:pt x="873457" y="554274"/>
                </a:cubicBezTo>
                <a:cubicBezTo>
                  <a:pt x="966941" y="460790"/>
                  <a:pt x="923225" y="493801"/>
                  <a:pt x="996286" y="445092"/>
                </a:cubicBezTo>
                <a:cubicBezTo>
                  <a:pt x="1028769" y="347645"/>
                  <a:pt x="1047521" y="379166"/>
                  <a:pt x="982639" y="335910"/>
                </a:cubicBezTo>
                <a:cubicBezTo>
                  <a:pt x="813359" y="350630"/>
                  <a:pt x="695528" y="282334"/>
                  <a:pt x="627797" y="417797"/>
                </a:cubicBezTo>
                <a:cubicBezTo>
                  <a:pt x="610414" y="452562"/>
                  <a:pt x="600502" y="490585"/>
                  <a:pt x="586854" y="526979"/>
                </a:cubicBezTo>
                <a:cubicBezTo>
                  <a:pt x="582305" y="567922"/>
                  <a:pt x="572248" y="608625"/>
                  <a:pt x="573206" y="649809"/>
                </a:cubicBezTo>
                <a:cubicBezTo>
                  <a:pt x="576808" y="804709"/>
                  <a:pt x="576336" y="960787"/>
                  <a:pt x="600501" y="1113833"/>
                </a:cubicBezTo>
                <a:cubicBezTo>
                  <a:pt x="610305" y="1175922"/>
                  <a:pt x="756968" y="1198890"/>
                  <a:pt x="777922" y="1209367"/>
                </a:cubicBezTo>
                <a:cubicBezTo>
                  <a:pt x="1075566" y="1358188"/>
                  <a:pt x="723031" y="1237936"/>
                  <a:pt x="1037230" y="1332197"/>
                </a:cubicBezTo>
                <a:cubicBezTo>
                  <a:pt x="1060933" y="1355900"/>
                  <a:pt x="1120927" y="1424721"/>
                  <a:pt x="1160060" y="1427731"/>
                </a:cubicBezTo>
                <a:cubicBezTo>
                  <a:pt x="1197464" y="1430608"/>
                  <a:pt x="1232848" y="1409534"/>
                  <a:pt x="1269242" y="1400436"/>
                </a:cubicBezTo>
                <a:cubicBezTo>
                  <a:pt x="1291988" y="1386788"/>
                  <a:pt x="1317654" y="1377115"/>
                  <a:pt x="1337480" y="1359492"/>
                </a:cubicBezTo>
                <a:cubicBezTo>
                  <a:pt x="1359251" y="1340139"/>
                  <a:pt x="1368121" y="1307834"/>
                  <a:pt x="1392071" y="1291253"/>
                </a:cubicBezTo>
                <a:cubicBezTo>
                  <a:pt x="1428330" y="1266150"/>
                  <a:pt x="1616934" y="1199293"/>
                  <a:pt x="1651379" y="1182071"/>
                </a:cubicBezTo>
                <a:cubicBezTo>
                  <a:pt x="1758231" y="1128645"/>
                  <a:pt x="1839758" y="1093310"/>
                  <a:pt x="1910686" y="1004650"/>
                </a:cubicBezTo>
                <a:cubicBezTo>
                  <a:pt x="1927257" y="983936"/>
                  <a:pt x="1937982" y="959158"/>
                  <a:pt x="1951630" y="936412"/>
                </a:cubicBezTo>
                <a:cubicBezTo>
                  <a:pt x="1999740" y="743962"/>
                  <a:pt x="2050787" y="566078"/>
                  <a:pt x="1910686" y="349558"/>
                </a:cubicBezTo>
                <a:cubicBezTo>
                  <a:pt x="1830583" y="225762"/>
                  <a:pt x="1513546" y="185559"/>
                  <a:pt x="1351128" y="158489"/>
                </a:cubicBezTo>
                <a:cubicBezTo>
                  <a:pt x="1154702" y="46245"/>
                  <a:pt x="1349766" y="143067"/>
                  <a:pt x="1173707" y="90250"/>
                </a:cubicBezTo>
                <a:cubicBezTo>
                  <a:pt x="1154220" y="84404"/>
                  <a:pt x="1139151" y="66491"/>
                  <a:pt x="1119116" y="62955"/>
                </a:cubicBezTo>
                <a:cubicBezTo>
                  <a:pt x="1060703" y="52647"/>
                  <a:pt x="1000835" y="53856"/>
                  <a:pt x="941695" y="49307"/>
                </a:cubicBezTo>
                <a:cubicBezTo>
                  <a:pt x="619519" y="-22287"/>
                  <a:pt x="708170" y="-14354"/>
                  <a:pt x="122830" y="62955"/>
                </a:cubicBezTo>
                <a:cubicBezTo>
                  <a:pt x="102660" y="65619"/>
                  <a:pt x="104633" y="99349"/>
                  <a:pt x="95534" y="117546"/>
                </a:cubicBezTo>
                <a:cubicBezTo>
                  <a:pt x="90985" y="167588"/>
                  <a:pt x="87873" y="217781"/>
                  <a:pt x="81886" y="267671"/>
                </a:cubicBezTo>
                <a:cubicBezTo>
                  <a:pt x="68553" y="378779"/>
                  <a:pt x="49376" y="498462"/>
                  <a:pt x="27295" y="608865"/>
                </a:cubicBezTo>
                <a:cubicBezTo>
                  <a:pt x="19069" y="649993"/>
                  <a:pt x="9098" y="690752"/>
                  <a:pt x="0" y="731695"/>
                </a:cubicBezTo>
                <a:cubicBezTo>
                  <a:pt x="473" y="743043"/>
                  <a:pt x="-688" y="1038523"/>
                  <a:pt x="27295" y="1141128"/>
                </a:cubicBezTo>
                <a:cubicBezTo>
                  <a:pt x="33741" y="1164763"/>
                  <a:pt x="46844" y="1186126"/>
                  <a:pt x="54591" y="1209367"/>
                </a:cubicBezTo>
                <a:cubicBezTo>
                  <a:pt x="60523" y="1227161"/>
                  <a:pt x="58933" y="1247672"/>
                  <a:pt x="68239" y="1263958"/>
                </a:cubicBezTo>
                <a:cubicBezTo>
                  <a:pt x="77815" y="1280716"/>
                  <a:pt x="95534" y="1291253"/>
                  <a:pt x="109182" y="1304901"/>
                </a:cubicBezTo>
                <a:cubicBezTo>
                  <a:pt x="181970" y="1295803"/>
                  <a:pt x="256732" y="1296745"/>
                  <a:pt x="327546" y="1277606"/>
                </a:cubicBezTo>
                <a:cubicBezTo>
                  <a:pt x="426237" y="1250933"/>
                  <a:pt x="518997" y="1205805"/>
                  <a:pt x="614149" y="1168424"/>
                </a:cubicBezTo>
                <a:cubicBezTo>
                  <a:pt x="731579" y="1122291"/>
                  <a:pt x="681317" y="1145792"/>
                  <a:pt x="764274" y="1086537"/>
                </a:cubicBezTo>
                <a:cubicBezTo>
                  <a:pt x="777622" y="1077003"/>
                  <a:pt x="793619" y="1070840"/>
                  <a:pt x="805218" y="1059241"/>
                </a:cubicBezTo>
                <a:cubicBezTo>
                  <a:pt x="825816" y="1038644"/>
                  <a:pt x="853490" y="1019439"/>
                  <a:pt x="859809" y="991003"/>
                </a:cubicBezTo>
                <a:cubicBezTo>
                  <a:pt x="872638" y="933271"/>
                  <a:pt x="859809" y="872722"/>
                  <a:pt x="859809" y="8135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下矢印 5"/>
          <p:cNvSpPr/>
          <p:nvPr/>
        </p:nvSpPr>
        <p:spPr>
          <a:xfrm>
            <a:off x="815877" y="3212976"/>
            <a:ext cx="46805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287847" y="3699848"/>
            <a:ext cx="644358"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205921" y="3699848"/>
            <a:ext cx="555788"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二等辺三角形 10"/>
          <p:cNvSpPr/>
          <p:nvPr/>
        </p:nvSpPr>
        <p:spPr>
          <a:xfrm>
            <a:off x="705971" y="4293096"/>
            <a:ext cx="637612" cy="5040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1 つの角を切り取った四角形 4">
            <a:extLst>
              <a:ext uri="{FF2B5EF4-FFF2-40B4-BE49-F238E27FC236}">
                <a16:creationId xmlns:a16="http://schemas.microsoft.com/office/drawing/2014/main" id="{E4D29EBC-4647-46C0-B5FA-B79E14EB5510}"/>
              </a:ext>
            </a:extLst>
          </p:cNvPr>
          <p:cNvSpPr/>
          <p:nvPr/>
        </p:nvSpPr>
        <p:spPr>
          <a:xfrm>
            <a:off x="130715" y="785145"/>
            <a:ext cx="1640906" cy="905418"/>
          </a:xfrm>
          <a:prstGeom prst="snip1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ビジネスの</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具体性</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02798D07-C646-4870-A1AD-53350DF0A1B3}"/>
              </a:ext>
            </a:extLst>
          </p:cNvPr>
          <p:cNvSpPr txBox="1"/>
          <p:nvPr/>
        </p:nvSpPr>
        <p:spPr>
          <a:xfrm>
            <a:off x="1851273" y="774258"/>
            <a:ext cx="7835683" cy="924902"/>
          </a:xfrm>
          <a:prstGeom prst="rect">
            <a:avLst/>
          </a:prstGeom>
          <a:noFill/>
          <a:ln w="28575">
            <a:solidFill>
              <a:srgbClr val="CC00FF"/>
            </a:solidFill>
          </a:ln>
        </p:spPr>
        <p:txBody>
          <a:bodyPr wrap="square" lIns="36000" tIns="36000" rIns="36000" bIns="36000" rtlCol="0" anchor="ctr">
            <a:noAutofit/>
          </a:bodyPr>
          <a:lstStyle/>
          <a:p>
            <a:pPr>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あなたが提案するビジネスを</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如何にして実現するかとの具体的な説明が必要です。</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4995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06506" y="2996952"/>
            <a:ext cx="8853433" cy="1569660"/>
          </a:xfrm>
          <a:prstGeom prst="rect">
            <a:avLst/>
          </a:prstGeom>
          <a:noFill/>
        </p:spPr>
        <p:txBody>
          <a:bodyPr wrap="square" rtlCol="0">
            <a:spAutoFit/>
          </a:bodyPr>
          <a:lstStyle/>
          <a:p>
            <a:pPr algn="ctr">
              <a:defRPr/>
            </a:pPr>
            <a:r>
              <a:rPr lang="ja-JP" altLang="en-US" sz="4800" b="1" dirty="0">
                <a:latin typeface="Meiryo UI" panose="020B0604030504040204" pitchFamily="50" charset="-128"/>
                <a:ea typeface="Meiryo UI" panose="020B0604030504040204" pitchFamily="50" charset="-128"/>
                <a:cs typeface="Meiryo UI" panose="020B0604030504040204" pitchFamily="50" charset="-128"/>
              </a:rPr>
              <a:t>　自分たちのコンセプトと</a:t>
            </a:r>
            <a:endParaRPr lang="en-US" altLang="ja-JP" sz="480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4800" b="1" dirty="0">
                <a:latin typeface="Meiryo UI" panose="020B0604030504040204" pitchFamily="50" charset="-128"/>
                <a:ea typeface="Meiryo UI" panose="020B0604030504040204" pitchFamily="50" charset="-128"/>
                <a:cs typeface="Meiryo UI" panose="020B0604030504040204" pitchFamily="50" charset="-128"/>
              </a:rPr>
              <a:t>ビジネスモデルを作る</a:t>
            </a:r>
            <a:endParaRPr lang="en-US" altLang="ja-JP" sz="4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506506" y="2780928"/>
            <a:ext cx="8853433" cy="2664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 descr="プレゼン に対する画像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784" y="188641"/>
            <a:ext cx="3477954" cy="226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09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06506" y="2996952"/>
            <a:ext cx="8853433" cy="1569660"/>
          </a:xfrm>
          <a:prstGeom prst="rect">
            <a:avLst/>
          </a:prstGeom>
          <a:noFill/>
        </p:spPr>
        <p:txBody>
          <a:bodyPr wrap="square" rtlCol="0">
            <a:spAutoFit/>
          </a:bodyPr>
          <a:lstStyle/>
          <a:p>
            <a:pPr algn="ctr">
              <a:defRPr/>
            </a:pPr>
            <a:r>
              <a:rPr lang="ja-JP" altLang="en-US" sz="4800" b="1" dirty="0">
                <a:latin typeface="Meiryo UI" panose="020B0604030504040204" pitchFamily="50" charset="-128"/>
                <a:ea typeface="Meiryo UI" panose="020B0604030504040204" pitchFamily="50" charset="-128"/>
                <a:cs typeface="Meiryo UI" panose="020B0604030504040204" pitchFamily="50" charset="-128"/>
              </a:rPr>
              <a:t>　プレゼン資料は</a:t>
            </a:r>
            <a:endParaRPr lang="en-US" altLang="ja-JP" sz="480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4800" b="1" dirty="0">
                <a:latin typeface="Meiryo UI" panose="020B0604030504040204" pitchFamily="50" charset="-128"/>
                <a:ea typeface="Meiryo UI" panose="020B0604030504040204" pitchFamily="50" charset="-128"/>
                <a:cs typeface="Meiryo UI" panose="020B0604030504040204" pitchFamily="50" charset="-128"/>
              </a:rPr>
              <a:t>伝えたい人向けに作ろう。</a:t>
            </a:r>
            <a:endParaRPr lang="en-US" altLang="ja-JP" sz="4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506506" y="2780928"/>
            <a:ext cx="8853433" cy="1944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 descr="プレゼン に対する画像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784" y="188641"/>
            <a:ext cx="3477954" cy="226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973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572294" y="0"/>
            <a:ext cx="8761412" cy="490538"/>
          </a:xfrm>
          <a:prstGeom prst="rect">
            <a:avLst/>
          </a:prstGeom>
        </p:spPr>
        <p:txBody>
          <a:bodyPr>
            <a:noAutofit/>
          </a:bodyPr>
          <a:lstStyle/>
          <a:p>
            <a:pPr>
              <a:lnSpc>
                <a:spcPct val="150000"/>
              </a:lnSpc>
            </a:pPr>
            <a:r>
              <a:rPr lang="ja-JP" altLang="en-US" sz="3200" b="1" dirty="0">
                <a:cs typeface="Meiryo UI" panose="020B0604030504040204" pitchFamily="50" charset="-128"/>
              </a:rPr>
              <a:t>生活スキルのアップ</a:t>
            </a:r>
            <a:endParaRPr lang="en-US" altLang="ja-JP" sz="3200" b="1" dirty="0">
              <a:cs typeface="Meiryo UI" panose="020B0604030504040204" pitchFamily="50" charset="-128"/>
            </a:endParaRPr>
          </a:p>
        </p:txBody>
      </p:sp>
      <p:sp>
        <p:nvSpPr>
          <p:cNvPr id="19" name="角丸四角形 18"/>
          <p:cNvSpPr/>
          <p:nvPr/>
        </p:nvSpPr>
        <p:spPr>
          <a:xfrm>
            <a:off x="6681192" y="390915"/>
            <a:ext cx="2178057" cy="762231"/>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自分のビジョン</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0A211108-B97B-466D-BD3D-078C480BE499}"/>
              </a:ext>
            </a:extLst>
          </p:cNvPr>
          <p:cNvSpPr txBox="1"/>
          <p:nvPr/>
        </p:nvSpPr>
        <p:spPr>
          <a:xfrm>
            <a:off x="5101791" y="3225546"/>
            <a:ext cx="4387711" cy="1631216"/>
          </a:xfrm>
          <a:prstGeom prst="rect">
            <a:avLst/>
          </a:prstGeom>
          <a:noFill/>
          <a:ln>
            <a:solidFill>
              <a:srgbClr val="00B050"/>
            </a:solidFill>
          </a:ln>
        </p:spPr>
        <p:txBody>
          <a:bodyPr wrap="squar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・ビジネスの流れが理解できる。</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・サービスの作り方が身につく。</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・マーケティング力がつく</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・資金などお金のことが大体わかる。</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・社会の構造が理解できる。</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B1206AFF-E223-47C2-B6D5-204FD22E3CB6}"/>
              </a:ext>
            </a:extLst>
          </p:cNvPr>
          <p:cNvSpPr/>
          <p:nvPr/>
        </p:nvSpPr>
        <p:spPr>
          <a:xfrm>
            <a:off x="526213" y="2708920"/>
            <a:ext cx="4366900" cy="461665"/>
          </a:xfrm>
          <a:prstGeom prst="rect">
            <a:avLst/>
          </a:prstGeom>
          <a:solidFill>
            <a:srgbClr val="00B0F0"/>
          </a:solidFill>
        </p:spPr>
        <p:txBody>
          <a:bodyPr wrap="square">
            <a:spAutoFit/>
          </a:bodyPr>
          <a:lstStyle/>
          <a:p>
            <a:pPr algn="ct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気づき・アイデア発想　</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UP</a:t>
            </a:r>
          </a:p>
        </p:txBody>
      </p:sp>
      <p:sp>
        <p:nvSpPr>
          <p:cNvPr id="24" name="正方形/長方形 23">
            <a:extLst>
              <a:ext uri="{FF2B5EF4-FFF2-40B4-BE49-F238E27FC236}">
                <a16:creationId xmlns:a16="http://schemas.microsoft.com/office/drawing/2014/main" id="{AA7EEE87-F803-4A25-9585-BB0B889B3E38}"/>
              </a:ext>
            </a:extLst>
          </p:cNvPr>
          <p:cNvSpPr/>
          <p:nvPr/>
        </p:nvSpPr>
        <p:spPr>
          <a:xfrm>
            <a:off x="5101792" y="2715489"/>
            <a:ext cx="4387712" cy="461665"/>
          </a:xfrm>
          <a:prstGeom prst="rect">
            <a:avLst/>
          </a:prstGeom>
          <a:solidFill>
            <a:srgbClr val="92D050"/>
          </a:solidFill>
        </p:spPr>
        <p:txBody>
          <a:bodyPr wrap="square">
            <a:spAutoFit/>
          </a:bodyPr>
          <a:lstStyle/>
          <a:p>
            <a:pPr algn="ct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ビジネスモデルの創造力　</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UP</a:t>
            </a:r>
          </a:p>
        </p:txBody>
      </p:sp>
      <p:sp>
        <p:nvSpPr>
          <p:cNvPr id="26" name="正方形/長方形 25">
            <a:extLst>
              <a:ext uri="{FF2B5EF4-FFF2-40B4-BE49-F238E27FC236}">
                <a16:creationId xmlns:a16="http://schemas.microsoft.com/office/drawing/2014/main" id="{3E50A214-6DFB-41F6-8251-DDCFDE15D582}"/>
              </a:ext>
            </a:extLst>
          </p:cNvPr>
          <p:cNvSpPr/>
          <p:nvPr/>
        </p:nvSpPr>
        <p:spPr>
          <a:xfrm>
            <a:off x="526213" y="4341054"/>
            <a:ext cx="4366900" cy="461665"/>
          </a:xfrm>
          <a:prstGeom prst="rect">
            <a:avLst/>
          </a:prstGeom>
          <a:solidFill>
            <a:srgbClr val="FFC000"/>
          </a:solidFill>
        </p:spPr>
        <p:txBody>
          <a:bodyPr wrap="square">
            <a:spAutoFit/>
          </a:bodyPr>
          <a:lstStyle/>
          <a:p>
            <a:pPr algn="ct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グループワークの技術　</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UP</a:t>
            </a:r>
          </a:p>
        </p:txBody>
      </p:sp>
      <p:sp>
        <p:nvSpPr>
          <p:cNvPr id="28" name="正方形/長方形 27">
            <a:extLst>
              <a:ext uri="{FF2B5EF4-FFF2-40B4-BE49-F238E27FC236}">
                <a16:creationId xmlns:a16="http://schemas.microsoft.com/office/drawing/2014/main" id="{9B8D5D4B-E580-4AAE-B0C2-9EF5183E28EA}"/>
              </a:ext>
            </a:extLst>
          </p:cNvPr>
          <p:cNvSpPr/>
          <p:nvPr/>
        </p:nvSpPr>
        <p:spPr>
          <a:xfrm>
            <a:off x="5101791" y="4905154"/>
            <a:ext cx="4387711" cy="461665"/>
          </a:xfrm>
          <a:prstGeom prst="rect">
            <a:avLst/>
          </a:prstGeom>
          <a:solidFill>
            <a:srgbClr val="FFC000"/>
          </a:solidFill>
        </p:spPr>
        <p:txBody>
          <a:bodyPr wrap="square">
            <a:spAutoFit/>
          </a:bodyPr>
          <a:lstStyle/>
          <a:p>
            <a:pPr algn="ct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プレゼンテーション力　</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UP</a:t>
            </a:r>
          </a:p>
        </p:txBody>
      </p:sp>
      <p:sp>
        <p:nvSpPr>
          <p:cNvPr id="32" name="テキスト ボックス 31">
            <a:extLst>
              <a:ext uri="{FF2B5EF4-FFF2-40B4-BE49-F238E27FC236}">
                <a16:creationId xmlns:a16="http://schemas.microsoft.com/office/drawing/2014/main" id="{A5FB2CEB-5231-4695-A2BF-93DEFAF204A5}"/>
              </a:ext>
            </a:extLst>
          </p:cNvPr>
          <p:cNvSpPr txBox="1"/>
          <p:nvPr/>
        </p:nvSpPr>
        <p:spPr>
          <a:xfrm>
            <a:off x="5101790" y="5415211"/>
            <a:ext cx="4387711" cy="707886"/>
          </a:xfrm>
          <a:prstGeom prst="rect">
            <a:avLst/>
          </a:prstGeom>
          <a:noFill/>
          <a:ln>
            <a:solidFill>
              <a:srgbClr val="FFC000"/>
            </a:solidFill>
          </a:ln>
        </p:spPr>
        <p:txBody>
          <a:bodyPr wrap="squar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・だんだん人への伝え方が理解できる。</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・人と会話する力がアップする。</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311B1217-CFDD-45B6-8194-37F802C3D592}"/>
              </a:ext>
            </a:extLst>
          </p:cNvPr>
          <p:cNvSpPr txBox="1"/>
          <p:nvPr/>
        </p:nvSpPr>
        <p:spPr>
          <a:xfrm>
            <a:off x="526213" y="4910534"/>
            <a:ext cx="4366900" cy="1015663"/>
          </a:xfrm>
          <a:prstGeom prst="rect">
            <a:avLst/>
          </a:prstGeom>
          <a:noFill/>
          <a:ln>
            <a:solidFill>
              <a:srgbClr val="FFC000"/>
            </a:solidFill>
          </a:ln>
        </p:spPr>
        <p:txBody>
          <a:bodyPr wrap="squar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・まとめる力、チームワークがうまくなる。</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・合理的なプロジェクト管理ができる。</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・発言力とコミュニケーション力が上がる。</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3215E3E6-2899-43B5-8413-DAD694EEA055}"/>
              </a:ext>
            </a:extLst>
          </p:cNvPr>
          <p:cNvSpPr txBox="1"/>
          <p:nvPr/>
        </p:nvSpPr>
        <p:spPr>
          <a:xfrm>
            <a:off x="6412897" y="1308436"/>
            <a:ext cx="3493103" cy="1323439"/>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・面接で上がらない</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・積極的に自分の意見が言える</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・新しい事業の立ち上げ</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・進学、就職に有利だそうです。</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8114809A-A3CE-4C5D-953A-F80A66CF9A56}"/>
              </a:ext>
            </a:extLst>
          </p:cNvPr>
          <p:cNvSpPr txBox="1"/>
          <p:nvPr/>
        </p:nvSpPr>
        <p:spPr>
          <a:xfrm>
            <a:off x="526213" y="3225546"/>
            <a:ext cx="4366901" cy="1015663"/>
          </a:xfrm>
          <a:prstGeom prst="rect">
            <a:avLst/>
          </a:prstGeom>
          <a:noFill/>
          <a:ln>
            <a:solidFill>
              <a:srgbClr val="00B0F0"/>
            </a:solidFill>
          </a:ln>
        </p:spPr>
        <p:txBody>
          <a:bodyPr wrap="non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気づきや発見が多くなる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・気づきから新しい発想ができる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・課題解決力（ソリューション力）がアップ</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フリーフォーム: 図形 24">
            <a:extLst>
              <a:ext uri="{FF2B5EF4-FFF2-40B4-BE49-F238E27FC236}">
                <a16:creationId xmlns:a16="http://schemas.microsoft.com/office/drawing/2014/main" id="{C2DAB640-99A2-458A-BC7E-D198FB1ED82E}"/>
              </a:ext>
            </a:extLst>
          </p:cNvPr>
          <p:cNvSpPr/>
          <p:nvPr/>
        </p:nvSpPr>
        <p:spPr>
          <a:xfrm>
            <a:off x="240214" y="968930"/>
            <a:ext cx="1758336" cy="1485286"/>
          </a:xfrm>
          <a:custGeom>
            <a:avLst/>
            <a:gdLst>
              <a:gd name="connsiteX0" fmla="*/ 1368222 w 3303077"/>
              <a:gd name="connsiteY0" fmla="*/ 618836 h 2336800"/>
              <a:gd name="connsiteX1" fmla="*/ 1368222 w 3303077"/>
              <a:gd name="connsiteY1" fmla="*/ 618836 h 2336800"/>
              <a:gd name="connsiteX2" fmla="*/ 1358985 w 3303077"/>
              <a:gd name="connsiteY2" fmla="*/ 535709 h 2336800"/>
              <a:gd name="connsiteX3" fmla="*/ 1349749 w 3303077"/>
              <a:gd name="connsiteY3" fmla="*/ 480291 h 2336800"/>
              <a:gd name="connsiteX4" fmla="*/ 1377458 w 3303077"/>
              <a:gd name="connsiteY4" fmla="*/ 212436 h 2336800"/>
              <a:gd name="connsiteX5" fmla="*/ 1414403 w 3303077"/>
              <a:gd name="connsiteY5" fmla="*/ 138545 h 2336800"/>
              <a:gd name="connsiteX6" fmla="*/ 1460585 w 3303077"/>
              <a:gd name="connsiteY6" fmla="*/ 64654 h 2336800"/>
              <a:gd name="connsiteX7" fmla="*/ 1469822 w 3303077"/>
              <a:gd name="connsiteY7" fmla="*/ 36945 h 2336800"/>
              <a:gd name="connsiteX8" fmla="*/ 1525240 w 3303077"/>
              <a:gd name="connsiteY8" fmla="*/ 27709 h 2336800"/>
              <a:gd name="connsiteX9" fmla="*/ 1552949 w 3303077"/>
              <a:gd name="connsiteY9" fmla="*/ 18473 h 2336800"/>
              <a:gd name="connsiteX10" fmla="*/ 1617603 w 3303077"/>
              <a:gd name="connsiteY10" fmla="*/ 0 h 2336800"/>
              <a:gd name="connsiteX11" fmla="*/ 1802331 w 3303077"/>
              <a:gd name="connsiteY11" fmla="*/ 9236 h 2336800"/>
              <a:gd name="connsiteX12" fmla="*/ 1848513 w 3303077"/>
              <a:gd name="connsiteY12" fmla="*/ 55418 h 2336800"/>
              <a:gd name="connsiteX13" fmla="*/ 1876222 w 3303077"/>
              <a:gd name="connsiteY13" fmla="*/ 73891 h 2336800"/>
              <a:gd name="connsiteX14" fmla="*/ 1885458 w 3303077"/>
              <a:gd name="connsiteY14" fmla="*/ 110836 h 2336800"/>
              <a:gd name="connsiteX15" fmla="*/ 1922403 w 3303077"/>
              <a:gd name="connsiteY15" fmla="*/ 166254 h 2336800"/>
              <a:gd name="connsiteX16" fmla="*/ 1940876 w 3303077"/>
              <a:gd name="connsiteY16" fmla="*/ 230909 h 2336800"/>
              <a:gd name="connsiteX17" fmla="*/ 1922403 w 3303077"/>
              <a:gd name="connsiteY17" fmla="*/ 424873 h 2336800"/>
              <a:gd name="connsiteX18" fmla="*/ 1894694 w 3303077"/>
              <a:gd name="connsiteY18" fmla="*/ 461818 h 2336800"/>
              <a:gd name="connsiteX19" fmla="*/ 1857749 w 3303077"/>
              <a:gd name="connsiteY19" fmla="*/ 517236 h 2336800"/>
              <a:gd name="connsiteX20" fmla="*/ 1802331 w 3303077"/>
              <a:gd name="connsiteY20" fmla="*/ 563418 h 2336800"/>
              <a:gd name="connsiteX21" fmla="*/ 1783858 w 3303077"/>
              <a:gd name="connsiteY21" fmla="*/ 600364 h 2336800"/>
              <a:gd name="connsiteX22" fmla="*/ 1765385 w 3303077"/>
              <a:gd name="connsiteY22" fmla="*/ 628073 h 2336800"/>
              <a:gd name="connsiteX23" fmla="*/ 1783858 w 3303077"/>
              <a:gd name="connsiteY23" fmla="*/ 738909 h 2336800"/>
              <a:gd name="connsiteX24" fmla="*/ 1839276 w 3303077"/>
              <a:gd name="connsiteY24" fmla="*/ 766618 h 2336800"/>
              <a:gd name="connsiteX25" fmla="*/ 1876222 w 3303077"/>
              <a:gd name="connsiteY25" fmla="*/ 785091 h 2336800"/>
              <a:gd name="connsiteX26" fmla="*/ 1987058 w 3303077"/>
              <a:gd name="connsiteY26" fmla="*/ 803564 h 2336800"/>
              <a:gd name="connsiteX27" fmla="*/ 2153313 w 3303077"/>
              <a:gd name="connsiteY27" fmla="*/ 785091 h 2336800"/>
              <a:gd name="connsiteX28" fmla="*/ 2181022 w 3303077"/>
              <a:gd name="connsiteY28" fmla="*/ 775854 h 2336800"/>
              <a:gd name="connsiteX29" fmla="*/ 2217967 w 3303077"/>
              <a:gd name="connsiteY29" fmla="*/ 766618 h 2336800"/>
              <a:gd name="connsiteX30" fmla="*/ 2587422 w 3303077"/>
              <a:gd name="connsiteY30" fmla="*/ 785091 h 2336800"/>
              <a:gd name="connsiteX31" fmla="*/ 2624367 w 3303077"/>
              <a:gd name="connsiteY31" fmla="*/ 794327 h 2336800"/>
              <a:gd name="connsiteX32" fmla="*/ 2725967 w 3303077"/>
              <a:gd name="connsiteY32" fmla="*/ 803564 h 2336800"/>
              <a:gd name="connsiteX33" fmla="*/ 2873749 w 3303077"/>
              <a:gd name="connsiteY33" fmla="*/ 831273 h 2336800"/>
              <a:gd name="connsiteX34" fmla="*/ 2901458 w 3303077"/>
              <a:gd name="connsiteY34" fmla="*/ 840509 h 2336800"/>
              <a:gd name="connsiteX35" fmla="*/ 3040003 w 3303077"/>
              <a:gd name="connsiteY35" fmla="*/ 849745 h 2336800"/>
              <a:gd name="connsiteX36" fmla="*/ 3141603 w 3303077"/>
              <a:gd name="connsiteY36" fmla="*/ 858982 h 2336800"/>
              <a:gd name="connsiteX37" fmla="*/ 3197022 w 3303077"/>
              <a:gd name="connsiteY37" fmla="*/ 877454 h 2336800"/>
              <a:gd name="connsiteX38" fmla="*/ 3270913 w 3303077"/>
              <a:gd name="connsiteY38" fmla="*/ 895927 h 2336800"/>
              <a:gd name="connsiteX39" fmla="*/ 3261676 w 3303077"/>
              <a:gd name="connsiteY39" fmla="*/ 1071418 h 2336800"/>
              <a:gd name="connsiteX40" fmla="*/ 3206258 w 3303077"/>
              <a:gd name="connsiteY40" fmla="*/ 1089891 h 2336800"/>
              <a:gd name="connsiteX41" fmla="*/ 3113894 w 3303077"/>
              <a:gd name="connsiteY41" fmla="*/ 1126836 h 2336800"/>
              <a:gd name="connsiteX42" fmla="*/ 2799858 w 3303077"/>
              <a:gd name="connsiteY42" fmla="*/ 1145309 h 2336800"/>
              <a:gd name="connsiteX43" fmla="*/ 2698258 w 3303077"/>
              <a:gd name="connsiteY43" fmla="*/ 1126836 h 2336800"/>
              <a:gd name="connsiteX44" fmla="*/ 2652076 w 3303077"/>
              <a:gd name="connsiteY44" fmla="*/ 1099127 h 2336800"/>
              <a:gd name="connsiteX45" fmla="*/ 2568949 w 3303077"/>
              <a:gd name="connsiteY45" fmla="*/ 1080654 h 2336800"/>
              <a:gd name="connsiteX46" fmla="*/ 2541240 w 3303077"/>
              <a:gd name="connsiteY46" fmla="*/ 1062182 h 2336800"/>
              <a:gd name="connsiteX47" fmla="*/ 2448876 w 3303077"/>
              <a:gd name="connsiteY47" fmla="*/ 1043709 h 2336800"/>
              <a:gd name="connsiteX48" fmla="*/ 2181022 w 3303077"/>
              <a:gd name="connsiteY48" fmla="*/ 1062182 h 2336800"/>
              <a:gd name="connsiteX49" fmla="*/ 2153313 w 3303077"/>
              <a:gd name="connsiteY49" fmla="*/ 1071418 h 2336800"/>
              <a:gd name="connsiteX50" fmla="*/ 2107131 w 3303077"/>
              <a:gd name="connsiteY50" fmla="*/ 1089891 h 2336800"/>
              <a:gd name="connsiteX51" fmla="*/ 2033240 w 3303077"/>
              <a:gd name="connsiteY51" fmla="*/ 1126836 h 2336800"/>
              <a:gd name="connsiteX52" fmla="*/ 2005531 w 3303077"/>
              <a:gd name="connsiteY52" fmla="*/ 1154545 h 2336800"/>
              <a:gd name="connsiteX53" fmla="*/ 1968585 w 3303077"/>
              <a:gd name="connsiteY53" fmla="*/ 1182254 h 2336800"/>
              <a:gd name="connsiteX54" fmla="*/ 1950113 w 3303077"/>
              <a:gd name="connsiteY54" fmla="*/ 1209964 h 2336800"/>
              <a:gd name="connsiteX55" fmla="*/ 1922403 w 3303077"/>
              <a:gd name="connsiteY55" fmla="*/ 1246909 h 2336800"/>
              <a:gd name="connsiteX56" fmla="*/ 1913167 w 3303077"/>
              <a:gd name="connsiteY56" fmla="*/ 1293091 h 2336800"/>
              <a:gd name="connsiteX57" fmla="*/ 1950113 w 3303077"/>
              <a:gd name="connsiteY57" fmla="*/ 1487054 h 2336800"/>
              <a:gd name="connsiteX58" fmla="*/ 1977822 w 3303077"/>
              <a:gd name="connsiteY58" fmla="*/ 1533236 h 2336800"/>
              <a:gd name="connsiteX59" fmla="*/ 2024003 w 3303077"/>
              <a:gd name="connsiteY59" fmla="*/ 1597891 h 2336800"/>
              <a:gd name="connsiteX60" fmla="*/ 2107131 w 3303077"/>
              <a:gd name="connsiteY60" fmla="*/ 1708727 h 2336800"/>
              <a:gd name="connsiteX61" fmla="*/ 2162549 w 3303077"/>
              <a:gd name="connsiteY61" fmla="*/ 1773382 h 2336800"/>
              <a:gd name="connsiteX62" fmla="*/ 2208731 w 3303077"/>
              <a:gd name="connsiteY62" fmla="*/ 1828800 h 2336800"/>
              <a:gd name="connsiteX63" fmla="*/ 2245676 w 3303077"/>
              <a:gd name="connsiteY63" fmla="*/ 1874982 h 2336800"/>
              <a:gd name="connsiteX64" fmla="*/ 2254913 w 3303077"/>
              <a:gd name="connsiteY64" fmla="*/ 1902691 h 2336800"/>
              <a:gd name="connsiteX65" fmla="*/ 2310331 w 3303077"/>
              <a:gd name="connsiteY65" fmla="*/ 1985818 h 2336800"/>
              <a:gd name="connsiteX66" fmla="*/ 2338040 w 3303077"/>
              <a:gd name="connsiteY66" fmla="*/ 2041236 h 2336800"/>
              <a:gd name="connsiteX67" fmla="*/ 2393458 w 3303077"/>
              <a:gd name="connsiteY67" fmla="*/ 2124364 h 2336800"/>
              <a:gd name="connsiteX68" fmla="*/ 2411931 w 3303077"/>
              <a:gd name="connsiteY68" fmla="*/ 2179782 h 2336800"/>
              <a:gd name="connsiteX69" fmla="*/ 2439640 w 3303077"/>
              <a:gd name="connsiteY69" fmla="*/ 2244436 h 2336800"/>
              <a:gd name="connsiteX70" fmla="*/ 2421167 w 3303077"/>
              <a:gd name="connsiteY70" fmla="*/ 2318327 h 2336800"/>
              <a:gd name="connsiteX71" fmla="*/ 2153313 w 3303077"/>
              <a:gd name="connsiteY71" fmla="*/ 2281382 h 2336800"/>
              <a:gd name="connsiteX72" fmla="*/ 2134840 w 3303077"/>
              <a:gd name="connsiteY72" fmla="*/ 2253673 h 2336800"/>
              <a:gd name="connsiteX73" fmla="*/ 2060949 w 3303077"/>
              <a:gd name="connsiteY73" fmla="*/ 2161309 h 2336800"/>
              <a:gd name="connsiteX74" fmla="*/ 2042476 w 3303077"/>
              <a:gd name="connsiteY74" fmla="*/ 2124364 h 2336800"/>
              <a:gd name="connsiteX75" fmla="*/ 2033240 w 3303077"/>
              <a:gd name="connsiteY75" fmla="*/ 2068945 h 2336800"/>
              <a:gd name="connsiteX76" fmla="*/ 1996294 w 3303077"/>
              <a:gd name="connsiteY76" fmla="*/ 1985818 h 2336800"/>
              <a:gd name="connsiteX77" fmla="*/ 1968585 w 3303077"/>
              <a:gd name="connsiteY77" fmla="*/ 1893454 h 2336800"/>
              <a:gd name="connsiteX78" fmla="*/ 1959349 w 3303077"/>
              <a:gd name="connsiteY78" fmla="*/ 1847273 h 2336800"/>
              <a:gd name="connsiteX79" fmla="*/ 1866985 w 3303077"/>
              <a:gd name="connsiteY79" fmla="*/ 1791854 h 2336800"/>
              <a:gd name="connsiteX80" fmla="*/ 1820803 w 3303077"/>
              <a:gd name="connsiteY80" fmla="*/ 1773382 h 2336800"/>
              <a:gd name="connsiteX81" fmla="*/ 1802331 w 3303077"/>
              <a:gd name="connsiteY81" fmla="*/ 1745673 h 2336800"/>
              <a:gd name="connsiteX82" fmla="*/ 1765385 w 3303077"/>
              <a:gd name="connsiteY82" fmla="*/ 1727200 h 2336800"/>
              <a:gd name="connsiteX83" fmla="*/ 1709967 w 3303077"/>
              <a:gd name="connsiteY83" fmla="*/ 1681018 h 2336800"/>
              <a:gd name="connsiteX84" fmla="*/ 1580658 w 3303077"/>
              <a:gd name="connsiteY84" fmla="*/ 1690254 h 2336800"/>
              <a:gd name="connsiteX85" fmla="*/ 1525240 w 3303077"/>
              <a:gd name="connsiteY85" fmla="*/ 1736436 h 2336800"/>
              <a:gd name="connsiteX86" fmla="*/ 1460585 w 3303077"/>
              <a:gd name="connsiteY86" fmla="*/ 1773382 h 2336800"/>
              <a:gd name="connsiteX87" fmla="*/ 1414403 w 3303077"/>
              <a:gd name="connsiteY87" fmla="*/ 1819564 h 2336800"/>
              <a:gd name="connsiteX88" fmla="*/ 1368222 w 3303077"/>
              <a:gd name="connsiteY88" fmla="*/ 1865745 h 2336800"/>
              <a:gd name="connsiteX89" fmla="*/ 1340513 w 3303077"/>
              <a:gd name="connsiteY89" fmla="*/ 1911927 h 2336800"/>
              <a:gd name="connsiteX90" fmla="*/ 1322040 w 3303077"/>
              <a:gd name="connsiteY90" fmla="*/ 1939636 h 2336800"/>
              <a:gd name="connsiteX91" fmla="*/ 1303567 w 3303077"/>
              <a:gd name="connsiteY91" fmla="*/ 1985818 h 2336800"/>
              <a:gd name="connsiteX92" fmla="*/ 1294331 w 3303077"/>
              <a:gd name="connsiteY92" fmla="*/ 2013527 h 2336800"/>
              <a:gd name="connsiteX93" fmla="*/ 1275858 w 3303077"/>
              <a:gd name="connsiteY93" fmla="*/ 2041236 h 2336800"/>
              <a:gd name="connsiteX94" fmla="*/ 1248149 w 3303077"/>
              <a:gd name="connsiteY94" fmla="*/ 2105891 h 2336800"/>
              <a:gd name="connsiteX95" fmla="*/ 1220440 w 3303077"/>
              <a:gd name="connsiteY95" fmla="*/ 2179782 h 2336800"/>
              <a:gd name="connsiteX96" fmla="*/ 1201967 w 3303077"/>
              <a:gd name="connsiteY96" fmla="*/ 2216727 h 2336800"/>
              <a:gd name="connsiteX97" fmla="*/ 1174258 w 3303077"/>
              <a:gd name="connsiteY97" fmla="*/ 2235200 h 2336800"/>
              <a:gd name="connsiteX98" fmla="*/ 1165022 w 3303077"/>
              <a:gd name="connsiteY98" fmla="*/ 2281382 h 2336800"/>
              <a:gd name="connsiteX99" fmla="*/ 1137313 w 3303077"/>
              <a:gd name="connsiteY99" fmla="*/ 2309091 h 2336800"/>
              <a:gd name="connsiteX100" fmla="*/ 1128076 w 3303077"/>
              <a:gd name="connsiteY100" fmla="*/ 2336800 h 2336800"/>
              <a:gd name="connsiteX101" fmla="*/ 1091131 w 3303077"/>
              <a:gd name="connsiteY101" fmla="*/ 2309091 h 2336800"/>
              <a:gd name="connsiteX102" fmla="*/ 1044949 w 3303077"/>
              <a:gd name="connsiteY102" fmla="*/ 2244436 h 2336800"/>
              <a:gd name="connsiteX103" fmla="*/ 1017240 w 3303077"/>
              <a:gd name="connsiteY103" fmla="*/ 2170545 h 2336800"/>
              <a:gd name="connsiteX104" fmla="*/ 998767 w 3303077"/>
              <a:gd name="connsiteY104" fmla="*/ 2142836 h 2336800"/>
              <a:gd name="connsiteX105" fmla="*/ 989531 w 3303077"/>
              <a:gd name="connsiteY105" fmla="*/ 2115127 h 2336800"/>
              <a:gd name="connsiteX106" fmla="*/ 1008003 w 3303077"/>
              <a:gd name="connsiteY106" fmla="*/ 1921164 h 2336800"/>
              <a:gd name="connsiteX107" fmla="*/ 1054185 w 3303077"/>
              <a:gd name="connsiteY107" fmla="*/ 1865745 h 2336800"/>
              <a:gd name="connsiteX108" fmla="*/ 1165022 w 3303077"/>
              <a:gd name="connsiteY108" fmla="*/ 1791854 h 2336800"/>
              <a:gd name="connsiteX109" fmla="*/ 1201967 w 3303077"/>
              <a:gd name="connsiteY109" fmla="*/ 1782618 h 2336800"/>
              <a:gd name="connsiteX110" fmla="*/ 1257385 w 3303077"/>
              <a:gd name="connsiteY110" fmla="*/ 1736436 h 2336800"/>
              <a:gd name="connsiteX111" fmla="*/ 1285094 w 3303077"/>
              <a:gd name="connsiteY111" fmla="*/ 1727200 h 2336800"/>
              <a:gd name="connsiteX112" fmla="*/ 1303567 w 3303077"/>
              <a:gd name="connsiteY112" fmla="*/ 1699491 h 2336800"/>
              <a:gd name="connsiteX113" fmla="*/ 1331276 w 3303077"/>
              <a:gd name="connsiteY113" fmla="*/ 1681018 h 2336800"/>
              <a:gd name="connsiteX114" fmla="*/ 1349749 w 3303077"/>
              <a:gd name="connsiteY114" fmla="*/ 1616364 h 2336800"/>
              <a:gd name="connsiteX115" fmla="*/ 1386694 w 3303077"/>
              <a:gd name="connsiteY115" fmla="*/ 1560945 h 2336800"/>
              <a:gd name="connsiteX116" fmla="*/ 1322040 w 3303077"/>
              <a:gd name="connsiteY116" fmla="*/ 1477818 h 2336800"/>
              <a:gd name="connsiteX117" fmla="*/ 1275858 w 3303077"/>
              <a:gd name="connsiteY117" fmla="*/ 1431636 h 2336800"/>
              <a:gd name="connsiteX118" fmla="*/ 1257385 w 3303077"/>
              <a:gd name="connsiteY118" fmla="*/ 1403927 h 2336800"/>
              <a:gd name="connsiteX119" fmla="*/ 1248149 w 3303077"/>
              <a:gd name="connsiteY119" fmla="*/ 1376218 h 2336800"/>
              <a:gd name="connsiteX120" fmla="*/ 1220440 w 3303077"/>
              <a:gd name="connsiteY120" fmla="*/ 1339273 h 2336800"/>
              <a:gd name="connsiteX121" fmla="*/ 1174258 w 3303077"/>
              <a:gd name="connsiteY121" fmla="*/ 1265382 h 2336800"/>
              <a:gd name="connsiteX122" fmla="*/ 1155785 w 3303077"/>
              <a:gd name="connsiteY122" fmla="*/ 1219200 h 2336800"/>
              <a:gd name="connsiteX123" fmla="*/ 1128076 w 3303077"/>
              <a:gd name="connsiteY123" fmla="*/ 1154545 h 2336800"/>
              <a:gd name="connsiteX124" fmla="*/ 1118840 w 3303077"/>
              <a:gd name="connsiteY124" fmla="*/ 1089891 h 2336800"/>
              <a:gd name="connsiteX125" fmla="*/ 1109603 w 3303077"/>
              <a:gd name="connsiteY125" fmla="*/ 1062182 h 2336800"/>
              <a:gd name="connsiteX126" fmla="*/ 1137313 w 3303077"/>
              <a:gd name="connsiteY126" fmla="*/ 914400 h 2336800"/>
              <a:gd name="connsiteX127" fmla="*/ 1146549 w 3303077"/>
              <a:gd name="connsiteY127" fmla="*/ 868218 h 2336800"/>
              <a:gd name="connsiteX128" fmla="*/ 1155785 w 3303077"/>
              <a:gd name="connsiteY128" fmla="*/ 831273 h 2336800"/>
              <a:gd name="connsiteX129" fmla="*/ 1183494 w 3303077"/>
              <a:gd name="connsiteY129" fmla="*/ 822036 h 2336800"/>
              <a:gd name="connsiteX130" fmla="*/ 1174258 w 3303077"/>
              <a:gd name="connsiteY130" fmla="*/ 785091 h 2336800"/>
              <a:gd name="connsiteX131" fmla="*/ 1165022 w 3303077"/>
              <a:gd name="connsiteY131" fmla="*/ 757382 h 2336800"/>
              <a:gd name="connsiteX132" fmla="*/ 998767 w 3303077"/>
              <a:gd name="connsiteY132" fmla="*/ 720436 h 2336800"/>
              <a:gd name="connsiteX133" fmla="*/ 814040 w 3303077"/>
              <a:gd name="connsiteY133" fmla="*/ 692727 h 2336800"/>
              <a:gd name="connsiteX134" fmla="*/ 767858 w 3303077"/>
              <a:gd name="connsiteY134" fmla="*/ 683491 h 2336800"/>
              <a:gd name="connsiteX135" fmla="*/ 555422 w 3303077"/>
              <a:gd name="connsiteY135" fmla="*/ 646545 h 2336800"/>
              <a:gd name="connsiteX136" fmla="*/ 509240 w 3303077"/>
              <a:gd name="connsiteY136" fmla="*/ 637309 h 2336800"/>
              <a:gd name="connsiteX137" fmla="*/ 213676 w 3303077"/>
              <a:gd name="connsiteY137" fmla="*/ 591127 h 2336800"/>
              <a:gd name="connsiteX138" fmla="*/ 10476 w 3303077"/>
              <a:gd name="connsiteY138" fmla="*/ 600364 h 2336800"/>
              <a:gd name="connsiteX139" fmla="*/ 1240 w 3303077"/>
              <a:gd name="connsiteY139" fmla="*/ 554182 h 2336800"/>
              <a:gd name="connsiteX140" fmla="*/ 28949 w 3303077"/>
              <a:gd name="connsiteY140" fmla="*/ 397164 h 2336800"/>
              <a:gd name="connsiteX141" fmla="*/ 38185 w 3303077"/>
              <a:gd name="connsiteY141" fmla="*/ 341745 h 2336800"/>
              <a:gd name="connsiteX142" fmla="*/ 56658 w 3303077"/>
              <a:gd name="connsiteY142" fmla="*/ 295564 h 2336800"/>
              <a:gd name="connsiteX143" fmla="*/ 149022 w 3303077"/>
              <a:gd name="connsiteY143" fmla="*/ 350982 h 2336800"/>
              <a:gd name="connsiteX144" fmla="*/ 306040 w 3303077"/>
              <a:gd name="connsiteY144" fmla="*/ 415636 h 2336800"/>
              <a:gd name="connsiteX145" fmla="*/ 463058 w 3303077"/>
              <a:gd name="connsiteY145" fmla="*/ 471054 h 2336800"/>
              <a:gd name="connsiteX146" fmla="*/ 583131 w 3303077"/>
              <a:gd name="connsiteY146" fmla="*/ 480291 h 2336800"/>
              <a:gd name="connsiteX147" fmla="*/ 1072658 w 3303077"/>
              <a:gd name="connsiteY147" fmla="*/ 489527 h 2336800"/>
              <a:gd name="connsiteX148" fmla="*/ 1165022 w 3303077"/>
              <a:gd name="connsiteY148" fmla="*/ 526473 h 2336800"/>
              <a:gd name="connsiteX149" fmla="*/ 1192731 w 3303077"/>
              <a:gd name="connsiteY149" fmla="*/ 535709 h 2336800"/>
              <a:gd name="connsiteX150" fmla="*/ 1275858 w 3303077"/>
              <a:gd name="connsiteY150" fmla="*/ 581891 h 2336800"/>
              <a:gd name="connsiteX151" fmla="*/ 1303567 w 3303077"/>
              <a:gd name="connsiteY151" fmla="*/ 609600 h 2336800"/>
              <a:gd name="connsiteX152" fmla="*/ 1451349 w 3303077"/>
              <a:gd name="connsiteY152" fmla="*/ 646545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303077" h="2336800">
                <a:moveTo>
                  <a:pt x="1368222" y="618836"/>
                </a:moveTo>
                <a:lnTo>
                  <a:pt x="1368222" y="618836"/>
                </a:lnTo>
                <a:cubicBezTo>
                  <a:pt x="1365143" y="591127"/>
                  <a:pt x="1362670" y="563344"/>
                  <a:pt x="1358985" y="535709"/>
                </a:cubicBezTo>
                <a:cubicBezTo>
                  <a:pt x="1356510" y="517146"/>
                  <a:pt x="1349125" y="499008"/>
                  <a:pt x="1349749" y="480291"/>
                </a:cubicBezTo>
                <a:cubicBezTo>
                  <a:pt x="1351515" y="427327"/>
                  <a:pt x="1357495" y="292293"/>
                  <a:pt x="1377458" y="212436"/>
                </a:cubicBezTo>
                <a:cubicBezTo>
                  <a:pt x="1389343" y="164894"/>
                  <a:pt x="1387268" y="198241"/>
                  <a:pt x="1414403" y="138545"/>
                </a:cubicBezTo>
                <a:cubicBezTo>
                  <a:pt x="1447856" y="64950"/>
                  <a:pt x="1410136" y="98287"/>
                  <a:pt x="1460585" y="64654"/>
                </a:cubicBezTo>
                <a:cubicBezTo>
                  <a:pt x="1463664" y="55418"/>
                  <a:pt x="1461369" y="41775"/>
                  <a:pt x="1469822" y="36945"/>
                </a:cubicBezTo>
                <a:cubicBezTo>
                  <a:pt x="1486082" y="27654"/>
                  <a:pt x="1506958" y="31771"/>
                  <a:pt x="1525240" y="27709"/>
                </a:cubicBezTo>
                <a:cubicBezTo>
                  <a:pt x="1534744" y="25597"/>
                  <a:pt x="1543624" y="21271"/>
                  <a:pt x="1552949" y="18473"/>
                </a:cubicBezTo>
                <a:cubicBezTo>
                  <a:pt x="1574417" y="12032"/>
                  <a:pt x="1596052" y="6158"/>
                  <a:pt x="1617603" y="0"/>
                </a:cubicBezTo>
                <a:cubicBezTo>
                  <a:pt x="1679179" y="3079"/>
                  <a:pt x="1741196" y="1262"/>
                  <a:pt x="1802331" y="9236"/>
                </a:cubicBezTo>
                <a:cubicBezTo>
                  <a:pt x="1830655" y="12930"/>
                  <a:pt x="1832504" y="39409"/>
                  <a:pt x="1848513" y="55418"/>
                </a:cubicBezTo>
                <a:cubicBezTo>
                  <a:pt x="1856362" y="63267"/>
                  <a:pt x="1866986" y="67733"/>
                  <a:pt x="1876222" y="73891"/>
                </a:cubicBezTo>
                <a:cubicBezTo>
                  <a:pt x="1879301" y="86206"/>
                  <a:pt x="1879781" y="99482"/>
                  <a:pt x="1885458" y="110836"/>
                </a:cubicBezTo>
                <a:cubicBezTo>
                  <a:pt x="1895387" y="130694"/>
                  <a:pt x="1915382" y="145192"/>
                  <a:pt x="1922403" y="166254"/>
                </a:cubicBezTo>
                <a:cubicBezTo>
                  <a:pt x="1935654" y="206007"/>
                  <a:pt x="1929279" y="184518"/>
                  <a:pt x="1940876" y="230909"/>
                </a:cubicBezTo>
                <a:cubicBezTo>
                  <a:pt x="1934718" y="295564"/>
                  <a:pt x="1935140" y="361187"/>
                  <a:pt x="1922403" y="424873"/>
                </a:cubicBezTo>
                <a:cubicBezTo>
                  <a:pt x="1919384" y="439968"/>
                  <a:pt x="1903522" y="449207"/>
                  <a:pt x="1894694" y="461818"/>
                </a:cubicBezTo>
                <a:cubicBezTo>
                  <a:pt x="1881962" y="480006"/>
                  <a:pt x="1876222" y="504921"/>
                  <a:pt x="1857749" y="517236"/>
                </a:cubicBezTo>
                <a:cubicBezTo>
                  <a:pt x="1835655" y="531966"/>
                  <a:pt x="1818494" y="540790"/>
                  <a:pt x="1802331" y="563418"/>
                </a:cubicBezTo>
                <a:cubicBezTo>
                  <a:pt x="1794328" y="574622"/>
                  <a:pt x="1790689" y="588409"/>
                  <a:pt x="1783858" y="600364"/>
                </a:cubicBezTo>
                <a:cubicBezTo>
                  <a:pt x="1778350" y="610002"/>
                  <a:pt x="1771543" y="618837"/>
                  <a:pt x="1765385" y="628073"/>
                </a:cubicBezTo>
                <a:cubicBezTo>
                  <a:pt x="1771543" y="665018"/>
                  <a:pt x="1771260" y="703636"/>
                  <a:pt x="1783858" y="738909"/>
                </a:cubicBezTo>
                <a:cubicBezTo>
                  <a:pt x="1789205" y="753880"/>
                  <a:pt x="1827753" y="761680"/>
                  <a:pt x="1839276" y="766618"/>
                </a:cubicBezTo>
                <a:cubicBezTo>
                  <a:pt x="1851932" y="772042"/>
                  <a:pt x="1863160" y="780737"/>
                  <a:pt x="1876222" y="785091"/>
                </a:cubicBezTo>
                <a:cubicBezTo>
                  <a:pt x="1896477" y="791843"/>
                  <a:pt x="1972421" y="801473"/>
                  <a:pt x="1987058" y="803564"/>
                </a:cubicBezTo>
                <a:cubicBezTo>
                  <a:pt x="2042476" y="797406"/>
                  <a:pt x="2098114" y="792977"/>
                  <a:pt x="2153313" y="785091"/>
                </a:cubicBezTo>
                <a:cubicBezTo>
                  <a:pt x="2162951" y="783714"/>
                  <a:pt x="2171661" y="778529"/>
                  <a:pt x="2181022" y="775854"/>
                </a:cubicBezTo>
                <a:cubicBezTo>
                  <a:pt x="2193228" y="772367"/>
                  <a:pt x="2205652" y="769697"/>
                  <a:pt x="2217967" y="766618"/>
                </a:cubicBezTo>
                <a:lnTo>
                  <a:pt x="2587422" y="785091"/>
                </a:lnTo>
                <a:cubicBezTo>
                  <a:pt x="2600087" y="785954"/>
                  <a:pt x="2611784" y="792649"/>
                  <a:pt x="2624367" y="794327"/>
                </a:cubicBezTo>
                <a:cubicBezTo>
                  <a:pt x="2658075" y="798821"/>
                  <a:pt x="2692100" y="800485"/>
                  <a:pt x="2725967" y="803564"/>
                </a:cubicBezTo>
                <a:cubicBezTo>
                  <a:pt x="2775228" y="812800"/>
                  <a:pt x="2826202" y="815424"/>
                  <a:pt x="2873749" y="831273"/>
                </a:cubicBezTo>
                <a:cubicBezTo>
                  <a:pt x="2882985" y="834352"/>
                  <a:pt x="2891782" y="839434"/>
                  <a:pt x="2901458" y="840509"/>
                </a:cubicBezTo>
                <a:cubicBezTo>
                  <a:pt x="2947459" y="845620"/>
                  <a:pt x="2993855" y="846195"/>
                  <a:pt x="3040003" y="849745"/>
                </a:cubicBezTo>
                <a:cubicBezTo>
                  <a:pt x="3073909" y="852353"/>
                  <a:pt x="3107736" y="855903"/>
                  <a:pt x="3141603" y="858982"/>
                </a:cubicBezTo>
                <a:cubicBezTo>
                  <a:pt x="3160076" y="865139"/>
                  <a:pt x="3178236" y="872331"/>
                  <a:pt x="3197022" y="877454"/>
                </a:cubicBezTo>
                <a:cubicBezTo>
                  <a:pt x="3319633" y="910893"/>
                  <a:pt x="3186829" y="867901"/>
                  <a:pt x="3270913" y="895927"/>
                </a:cubicBezTo>
                <a:cubicBezTo>
                  <a:pt x="3310909" y="955923"/>
                  <a:pt x="3319768" y="955233"/>
                  <a:pt x="3261676" y="1071418"/>
                </a:cubicBezTo>
                <a:cubicBezTo>
                  <a:pt x="3252968" y="1088834"/>
                  <a:pt x="3224337" y="1082659"/>
                  <a:pt x="3206258" y="1089891"/>
                </a:cubicBezTo>
                <a:lnTo>
                  <a:pt x="3113894" y="1126836"/>
                </a:lnTo>
                <a:cubicBezTo>
                  <a:pt x="3041222" y="1235847"/>
                  <a:pt x="3102294" y="1161226"/>
                  <a:pt x="2799858" y="1145309"/>
                </a:cubicBezTo>
                <a:cubicBezTo>
                  <a:pt x="2783813" y="1144465"/>
                  <a:pt x="2716817" y="1130548"/>
                  <a:pt x="2698258" y="1126836"/>
                </a:cubicBezTo>
                <a:cubicBezTo>
                  <a:pt x="2682864" y="1117600"/>
                  <a:pt x="2668947" y="1105262"/>
                  <a:pt x="2652076" y="1099127"/>
                </a:cubicBezTo>
                <a:cubicBezTo>
                  <a:pt x="2600029" y="1080201"/>
                  <a:pt x="2607679" y="1100019"/>
                  <a:pt x="2568949" y="1080654"/>
                </a:cubicBezTo>
                <a:cubicBezTo>
                  <a:pt x="2559020" y="1075690"/>
                  <a:pt x="2551850" y="1065446"/>
                  <a:pt x="2541240" y="1062182"/>
                </a:cubicBezTo>
                <a:cubicBezTo>
                  <a:pt x="2511231" y="1052948"/>
                  <a:pt x="2448876" y="1043709"/>
                  <a:pt x="2448876" y="1043709"/>
                </a:cubicBezTo>
                <a:cubicBezTo>
                  <a:pt x="2359591" y="1049867"/>
                  <a:pt x="2270128" y="1053828"/>
                  <a:pt x="2181022" y="1062182"/>
                </a:cubicBezTo>
                <a:cubicBezTo>
                  <a:pt x="2171329" y="1063091"/>
                  <a:pt x="2162429" y="1068000"/>
                  <a:pt x="2153313" y="1071418"/>
                </a:cubicBezTo>
                <a:cubicBezTo>
                  <a:pt x="2137789" y="1077240"/>
                  <a:pt x="2121960" y="1082476"/>
                  <a:pt x="2107131" y="1089891"/>
                </a:cubicBezTo>
                <a:cubicBezTo>
                  <a:pt x="2019886" y="1133514"/>
                  <a:pt x="2095722" y="1106009"/>
                  <a:pt x="2033240" y="1126836"/>
                </a:cubicBezTo>
                <a:cubicBezTo>
                  <a:pt x="2024004" y="1136072"/>
                  <a:pt x="2015449" y="1146044"/>
                  <a:pt x="2005531" y="1154545"/>
                </a:cubicBezTo>
                <a:cubicBezTo>
                  <a:pt x="1993843" y="1164563"/>
                  <a:pt x="1979470" y="1171369"/>
                  <a:pt x="1968585" y="1182254"/>
                </a:cubicBezTo>
                <a:cubicBezTo>
                  <a:pt x="1960736" y="1190104"/>
                  <a:pt x="1956565" y="1200931"/>
                  <a:pt x="1950113" y="1209964"/>
                </a:cubicBezTo>
                <a:cubicBezTo>
                  <a:pt x="1941165" y="1222491"/>
                  <a:pt x="1931640" y="1234594"/>
                  <a:pt x="1922403" y="1246909"/>
                </a:cubicBezTo>
                <a:cubicBezTo>
                  <a:pt x="1919324" y="1262303"/>
                  <a:pt x="1913167" y="1277392"/>
                  <a:pt x="1913167" y="1293091"/>
                </a:cubicBezTo>
                <a:cubicBezTo>
                  <a:pt x="1913167" y="1359560"/>
                  <a:pt x="1920086" y="1427001"/>
                  <a:pt x="1950113" y="1487054"/>
                </a:cubicBezTo>
                <a:cubicBezTo>
                  <a:pt x="1958142" y="1503111"/>
                  <a:pt x="1969104" y="1517543"/>
                  <a:pt x="1977822" y="1533236"/>
                </a:cubicBezTo>
                <a:cubicBezTo>
                  <a:pt x="2008215" y="1587945"/>
                  <a:pt x="1980790" y="1554678"/>
                  <a:pt x="2024003" y="1597891"/>
                </a:cubicBezTo>
                <a:cubicBezTo>
                  <a:pt x="2050319" y="1703145"/>
                  <a:pt x="2000584" y="1531147"/>
                  <a:pt x="2107131" y="1708727"/>
                </a:cubicBezTo>
                <a:cubicBezTo>
                  <a:pt x="2140551" y="1764428"/>
                  <a:pt x="2119903" y="1744951"/>
                  <a:pt x="2162549" y="1773382"/>
                </a:cubicBezTo>
                <a:cubicBezTo>
                  <a:pt x="2183726" y="1836914"/>
                  <a:pt x="2152813" y="1761699"/>
                  <a:pt x="2208731" y="1828800"/>
                </a:cubicBezTo>
                <a:cubicBezTo>
                  <a:pt x="2264500" y="1895723"/>
                  <a:pt x="2160812" y="1818405"/>
                  <a:pt x="2245676" y="1874982"/>
                </a:cubicBezTo>
                <a:cubicBezTo>
                  <a:pt x="2248755" y="1884218"/>
                  <a:pt x="2250007" y="1894281"/>
                  <a:pt x="2254913" y="1902691"/>
                </a:cubicBezTo>
                <a:cubicBezTo>
                  <a:pt x="2271693" y="1931457"/>
                  <a:pt x="2310331" y="1985818"/>
                  <a:pt x="2310331" y="1985818"/>
                </a:cubicBezTo>
                <a:cubicBezTo>
                  <a:pt x="2324573" y="2028546"/>
                  <a:pt x="2312461" y="2000310"/>
                  <a:pt x="2338040" y="2041236"/>
                </a:cubicBezTo>
                <a:cubicBezTo>
                  <a:pt x="2382580" y="2112499"/>
                  <a:pt x="2347337" y="2062868"/>
                  <a:pt x="2393458" y="2124364"/>
                </a:cubicBezTo>
                <a:cubicBezTo>
                  <a:pt x="2399616" y="2142837"/>
                  <a:pt x="2403223" y="2162366"/>
                  <a:pt x="2411931" y="2179782"/>
                </a:cubicBezTo>
                <a:cubicBezTo>
                  <a:pt x="2434757" y="2225435"/>
                  <a:pt x="2426049" y="2203665"/>
                  <a:pt x="2439640" y="2244436"/>
                </a:cubicBezTo>
                <a:cubicBezTo>
                  <a:pt x="2433482" y="2269066"/>
                  <a:pt x="2446131" y="2313704"/>
                  <a:pt x="2421167" y="2318327"/>
                </a:cubicBezTo>
                <a:cubicBezTo>
                  <a:pt x="2348427" y="2331797"/>
                  <a:pt x="2237502" y="2302429"/>
                  <a:pt x="2153313" y="2281382"/>
                </a:cubicBezTo>
                <a:cubicBezTo>
                  <a:pt x="2147155" y="2272146"/>
                  <a:pt x="2141608" y="2262472"/>
                  <a:pt x="2134840" y="2253673"/>
                </a:cubicBezTo>
                <a:cubicBezTo>
                  <a:pt x="2110800" y="2222422"/>
                  <a:pt x="2078582" y="2196574"/>
                  <a:pt x="2060949" y="2161309"/>
                </a:cubicBezTo>
                <a:lnTo>
                  <a:pt x="2042476" y="2124364"/>
                </a:lnTo>
                <a:cubicBezTo>
                  <a:pt x="2039397" y="2105891"/>
                  <a:pt x="2038168" y="2087013"/>
                  <a:pt x="2033240" y="2068945"/>
                </a:cubicBezTo>
                <a:cubicBezTo>
                  <a:pt x="2026165" y="2043004"/>
                  <a:pt x="2008469" y="2010168"/>
                  <a:pt x="1996294" y="1985818"/>
                </a:cubicBezTo>
                <a:cubicBezTo>
                  <a:pt x="1972302" y="1865852"/>
                  <a:pt x="2005039" y="2014966"/>
                  <a:pt x="1968585" y="1893454"/>
                </a:cubicBezTo>
                <a:cubicBezTo>
                  <a:pt x="1964074" y="1878418"/>
                  <a:pt x="1968351" y="1860134"/>
                  <a:pt x="1959349" y="1847273"/>
                </a:cubicBezTo>
                <a:cubicBezTo>
                  <a:pt x="1920912" y="1792363"/>
                  <a:pt x="1913146" y="1807241"/>
                  <a:pt x="1866985" y="1791854"/>
                </a:cubicBezTo>
                <a:cubicBezTo>
                  <a:pt x="1851256" y="1786611"/>
                  <a:pt x="1836197" y="1779539"/>
                  <a:pt x="1820803" y="1773382"/>
                </a:cubicBezTo>
                <a:cubicBezTo>
                  <a:pt x="1814646" y="1764146"/>
                  <a:pt x="1810859" y="1752779"/>
                  <a:pt x="1802331" y="1745673"/>
                </a:cubicBezTo>
                <a:cubicBezTo>
                  <a:pt x="1791753" y="1736858"/>
                  <a:pt x="1777340" y="1734031"/>
                  <a:pt x="1765385" y="1727200"/>
                </a:cubicBezTo>
                <a:cubicBezTo>
                  <a:pt x="1735381" y="1710055"/>
                  <a:pt x="1735437" y="1706488"/>
                  <a:pt x="1709967" y="1681018"/>
                </a:cubicBezTo>
                <a:cubicBezTo>
                  <a:pt x="1666864" y="1684097"/>
                  <a:pt x="1623213" y="1682744"/>
                  <a:pt x="1580658" y="1690254"/>
                </a:cubicBezTo>
                <a:cubicBezTo>
                  <a:pt x="1563203" y="1693334"/>
                  <a:pt x="1535944" y="1727516"/>
                  <a:pt x="1525240" y="1736436"/>
                </a:cubicBezTo>
                <a:cubicBezTo>
                  <a:pt x="1505656" y="1752756"/>
                  <a:pt x="1483171" y="1762089"/>
                  <a:pt x="1460585" y="1773382"/>
                </a:cubicBezTo>
                <a:cubicBezTo>
                  <a:pt x="1411327" y="1847271"/>
                  <a:pt x="1475978" y="1757989"/>
                  <a:pt x="1414403" y="1819564"/>
                </a:cubicBezTo>
                <a:cubicBezTo>
                  <a:pt x="1352828" y="1881139"/>
                  <a:pt x="1442113" y="1816486"/>
                  <a:pt x="1368222" y="1865745"/>
                </a:cubicBezTo>
                <a:cubicBezTo>
                  <a:pt x="1358986" y="1881139"/>
                  <a:pt x="1350028" y="1896703"/>
                  <a:pt x="1340513" y="1911927"/>
                </a:cubicBezTo>
                <a:cubicBezTo>
                  <a:pt x="1334630" y="1921340"/>
                  <a:pt x="1327004" y="1929707"/>
                  <a:pt x="1322040" y="1939636"/>
                </a:cubicBezTo>
                <a:cubicBezTo>
                  <a:pt x="1314625" y="1954465"/>
                  <a:pt x="1309389" y="1970294"/>
                  <a:pt x="1303567" y="1985818"/>
                </a:cubicBezTo>
                <a:cubicBezTo>
                  <a:pt x="1300149" y="1994934"/>
                  <a:pt x="1298685" y="2004819"/>
                  <a:pt x="1294331" y="2013527"/>
                </a:cubicBezTo>
                <a:cubicBezTo>
                  <a:pt x="1289367" y="2023456"/>
                  <a:pt x="1282016" y="2032000"/>
                  <a:pt x="1275858" y="2041236"/>
                </a:cubicBezTo>
                <a:cubicBezTo>
                  <a:pt x="1256636" y="2118127"/>
                  <a:pt x="1280042" y="2042107"/>
                  <a:pt x="1248149" y="2105891"/>
                </a:cubicBezTo>
                <a:cubicBezTo>
                  <a:pt x="1209871" y="2182445"/>
                  <a:pt x="1244425" y="2123817"/>
                  <a:pt x="1220440" y="2179782"/>
                </a:cubicBezTo>
                <a:cubicBezTo>
                  <a:pt x="1215016" y="2192437"/>
                  <a:pt x="1210782" y="2206150"/>
                  <a:pt x="1201967" y="2216727"/>
                </a:cubicBezTo>
                <a:cubicBezTo>
                  <a:pt x="1194860" y="2225255"/>
                  <a:pt x="1183494" y="2229042"/>
                  <a:pt x="1174258" y="2235200"/>
                </a:cubicBezTo>
                <a:cubicBezTo>
                  <a:pt x="1171179" y="2250594"/>
                  <a:pt x="1172043" y="2267340"/>
                  <a:pt x="1165022" y="2281382"/>
                </a:cubicBezTo>
                <a:cubicBezTo>
                  <a:pt x="1159180" y="2293065"/>
                  <a:pt x="1144559" y="2298223"/>
                  <a:pt x="1137313" y="2309091"/>
                </a:cubicBezTo>
                <a:cubicBezTo>
                  <a:pt x="1131912" y="2317192"/>
                  <a:pt x="1131155" y="2327564"/>
                  <a:pt x="1128076" y="2336800"/>
                </a:cubicBezTo>
                <a:cubicBezTo>
                  <a:pt x="1115761" y="2327564"/>
                  <a:pt x="1100367" y="2321406"/>
                  <a:pt x="1091131" y="2309091"/>
                </a:cubicBezTo>
                <a:cubicBezTo>
                  <a:pt x="1028993" y="2226241"/>
                  <a:pt x="1112928" y="2289756"/>
                  <a:pt x="1044949" y="2244436"/>
                </a:cubicBezTo>
                <a:cubicBezTo>
                  <a:pt x="1036955" y="2220452"/>
                  <a:pt x="1028286" y="2192637"/>
                  <a:pt x="1017240" y="2170545"/>
                </a:cubicBezTo>
                <a:cubicBezTo>
                  <a:pt x="1012276" y="2160616"/>
                  <a:pt x="1004925" y="2152072"/>
                  <a:pt x="998767" y="2142836"/>
                </a:cubicBezTo>
                <a:cubicBezTo>
                  <a:pt x="995688" y="2133600"/>
                  <a:pt x="992206" y="2124488"/>
                  <a:pt x="989531" y="2115127"/>
                </a:cubicBezTo>
                <a:cubicBezTo>
                  <a:pt x="967149" y="2036790"/>
                  <a:pt x="979152" y="2048107"/>
                  <a:pt x="1008003" y="1921164"/>
                </a:cubicBezTo>
                <a:cubicBezTo>
                  <a:pt x="1019772" y="1869383"/>
                  <a:pt x="1016807" y="1878205"/>
                  <a:pt x="1054185" y="1865745"/>
                </a:cubicBezTo>
                <a:cubicBezTo>
                  <a:pt x="1123701" y="1811678"/>
                  <a:pt x="1109918" y="1807598"/>
                  <a:pt x="1165022" y="1791854"/>
                </a:cubicBezTo>
                <a:cubicBezTo>
                  <a:pt x="1177228" y="1788367"/>
                  <a:pt x="1189652" y="1785697"/>
                  <a:pt x="1201967" y="1782618"/>
                </a:cubicBezTo>
                <a:cubicBezTo>
                  <a:pt x="1222393" y="1762192"/>
                  <a:pt x="1231668" y="1749295"/>
                  <a:pt x="1257385" y="1736436"/>
                </a:cubicBezTo>
                <a:cubicBezTo>
                  <a:pt x="1266093" y="1732082"/>
                  <a:pt x="1275858" y="1730279"/>
                  <a:pt x="1285094" y="1727200"/>
                </a:cubicBezTo>
                <a:cubicBezTo>
                  <a:pt x="1291252" y="1717964"/>
                  <a:pt x="1295718" y="1707340"/>
                  <a:pt x="1303567" y="1699491"/>
                </a:cubicBezTo>
                <a:cubicBezTo>
                  <a:pt x="1311416" y="1691642"/>
                  <a:pt x="1324341" y="1689686"/>
                  <a:pt x="1331276" y="1681018"/>
                </a:cubicBezTo>
                <a:cubicBezTo>
                  <a:pt x="1337332" y="1673448"/>
                  <a:pt x="1347533" y="1620795"/>
                  <a:pt x="1349749" y="1616364"/>
                </a:cubicBezTo>
                <a:cubicBezTo>
                  <a:pt x="1359678" y="1596506"/>
                  <a:pt x="1386694" y="1560945"/>
                  <a:pt x="1386694" y="1560945"/>
                </a:cubicBezTo>
                <a:cubicBezTo>
                  <a:pt x="1352593" y="1492741"/>
                  <a:pt x="1387276" y="1552373"/>
                  <a:pt x="1322040" y="1477818"/>
                </a:cubicBezTo>
                <a:cubicBezTo>
                  <a:pt x="1278937" y="1428557"/>
                  <a:pt x="1331276" y="1468582"/>
                  <a:pt x="1275858" y="1431636"/>
                </a:cubicBezTo>
                <a:cubicBezTo>
                  <a:pt x="1269700" y="1422400"/>
                  <a:pt x="1262349" y="1413856"/>
                  <a:pt x="1257385" y="1403927"/>
                </a:cubicBezTo>
                <a:cubicBezTo>
                  <a:pt x="1253031" y="1395219"/>
                  <a:pt x="1252979" y="1384671"/>
                  <a:pt x="1248149" y="1376218"/>
                </a:cubicBezTo>
                <a:cubicBezTo>
                  <a:pt x="1240512" y="1362852"/>
                  <a:pt x="1229676" y="1351588"/>
                  <a:pt x="1220440" y="1339273"/>
                </a:cubicBezTo>
                <a:cubicBezTo>
                  <a:pt x="1198457" y="1273323"/>
                  <a:pt x="1218169" y="1294655"/>
                  <a:pt x="1174258" y="1265382"/>
                </a:cubicBezTo>
                <a:cubicBezTo>
                  <a:pt x="1168100" y="1249988"/>
                  <a:pt x="1162519" y="1234351"/>
                  <a:pt x="1155785" y="1219200"/>
                </a:cubicBezTo>
                <a:cubicBezTo>
                  <a:pt x="1125350" y="1150719"/>
                  <a:pt x="1147048" y="1211457"/>
                  <a:pt x="1128076" y="1154545"/>
                </a:cubicBezTo>
                <a:cubicBezTo>
                  <a:pt x="1124997" y="1132994"/>
                  <a:pt x="1123110" y="1111238"/>
                  <a:pt x="1118840" y="1089891"/>
                </a:cubicBezTo>
                <a:cubicBezTo>
                  <a:pt x="1116931" y="1080344"/>
                  <a:pt x="1109603" y="1071918"/>
                  <a:pt x="1109603" y="1062182"/>
                </a:cubicBezTo>
                <a:cubicBezTo>
                  <a:pt x="1109603" y="958384"/>
                  <a:pt x="1106115" y="976794"/>
                  <a:pt x="1137313" y="914400"/>
                </a:cubicBezTo>
                <a:cubicBezTo>
                  <a:pt x="1140392" y="899006"/>
                  <a:pt x="1143144" y="883543"/>
                  <a:pt x="1146549" y="868218"/>
                </a:cubicBezTo>
                <a:cubicBezTo>
                  <a:pt x="1149303" y="855826"/>
                  <a:pt x="1147855" y="841185"/>
                  <a:pt x="1155785" y="831273"/>
                </a:cubicBezTo>
                <a:cubicBezTo>
                  <a:pt x="1161867" y="823670"/>
                  <a:pt x="1174258" y="825115"/>
                  <a:pt x="1183494" y="822036"/>
                </a:cubicBezTo>
                <a:cubicBezTo>
                  <a:pt x="1180415" y="809721"/>
                  <a:pt x="1177745" y="797297"/>
                  <a:pt x="1174258" y="785091"/>
                </a:cubicBezTo>
                <a:cubicBezTo>
                  <a:pt x="1171583" y="775730"/>
                  <a:pt x="1173123" y="762783"/>
                  <a:pt x="1165022" y="757382"/>
                </a:cubicBezTo>
                <a:cubicBezTo>
                  <a:pt x="1115104" y="724104"/>
                  <a:pt x="1055029" y="726063"/>
                  <a:pt x="998767" y="720436"/>
                </a:cubicBezTo>
                <a:cubicBezTo>
                  <a:pt x="918136" y="693560"/>
                  <a:pt x="996565" y="717617"/>
                  <a:pt x="814040" y="692727"/>
                </a:cubicBezTo>
                <a:cubicBezTo>
                  <a:pt x="798485" y="690606"/>
                  <a:pt x="783312" y="686251"/>
                  <a:pt x="767858" y="683491"/>
                </a:cubicBezTo>
                <a:lnTo>
                  <a:pt x="555422" y="646545"/>
                </a:lnTo>
                <a:cubicBezTo>
                  <a:pt x="539968" y="643785"/>
                  <a:pt x="524725" y="639890"/>
                  <a:pt x="509240" y="637309"/>
                </a:cubicBezTo>
                <a:cubicBezTo>
                  <a:pt x="336986" y="608600"/>
                  <a:pt x="435444" y="624392"/>
                  <a:pt x="213676" y="591127"/>
                </a:cubicBezTo>
                <a:cubicBezTo>
                  <a:pt x="145943" y="594206"/>
                  <a:pt x="77277" y="611981"/>
                  <a:pt x="10476" y="600364"/>
                </a:cubicBezTo>
                <a:cubicBezTo>
                  <a:pt x="-4991" y="597674"/>
                  <a:pt x="1240" y="569881"/>
                  <a:pt x="1240" y="554182"/>
                </a:cubicBezTo>
                <a:cubicBezTo>
                  <a:pt x="1240" y="453354"/>
                  <a:pt x="1453" y="465902"/>
                  <a:pt x="28949" y="397164"/>
                </a:cubicBezTo>
                <a:cubicBezTo>
                  <a:pt x="32028" y="378691"/>
                  <a:pt x="33257" y="359813"/>
                  <a:pt x="38185" y="341745"/>
                </a:cubicBezTo>
                <a:cubicBezTo>
                  <a:pt x="42547" y="325750"/>
                  <a:pt x="40136" y="294187"/>
                  <a:pt x="56658" y="295564"/>
                </a:cubicBezTo>
                <a:cubicBezTo>
                  <a:pt x="92439" y="298546"/>
                  <a:pt x="116212" y="336400"/>
                  <a:pt x="149022" y="350982"/>
                </a:cubicBezTo>
                <a:cubicBezTo>
                  <a:pt x="322518" y="428091"/>
                  <a:pt x="146214" y="351706"/>
                  <a:pt x="306040" y="415636"/>
                </a:cubicBezTo>
                <a:cubicBezTo>
                  <a:pt x="365434" y="439394"/>
                  <a:pt x="395949" y="459383"/>
                  <a:pt x="463058" y="471054"/>
                </a:cubicBezTo>
                <a:cubicBezTo>
                  <a:pt x="502607" y="477932"/>
                  <a:pt x="543007" y="479075"/>
                  <a:pt x="583131" y="480291"/>
                </a:cubicBezTo>
                <a:cubicBezTo>
                  <a:pt x="746261" y="485234"/>
                  <a:pt x="909482" y="486448"/>
                  <a:pt x="1072658" y="489527"/>
                </a:cubicBezTo>
                <a:lnTo>
                  <a:pt x="1165022" y="526473"/>
                </a:lnTo>
                <a:cubicBezTo>
                  <a:pt x="1174109" y="529968"/>
                  <a:pt x="1184475" y="530549"/>
                  <a:pt x="1192731" y="535709"/>
                </a:cubicBezTo>
                <a:cubicBezTo>
                  <a:pt x="1275005" y="587129"/>
                  <a:pt x="1202930" y="563658"/>
                  <a:pt x="1275858" y="581891"/>
                </a:cubicBezTo>
                <a:cubicBezTo>
                  <a:pt x="1285094" y="591127"/>
                  <a:pt x="1292547" y="602587"/>
                  <a:pt x="1303567" y="609600"/>
                </a:cubicBezTo>
                <a:cubicBezTo>
                  <a:pt x="1378933" y="657560"/>
                  <a:pt x="1368305" y="646545"/>
                  <a:pt x="1451349" y="646545"/>
                </a:cubicBez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1">
            <a:extLst>
              <a:ext uri="{FF2B5EF4-FFF2-40B4-BE49-F238E27FC236}">
                <a16:creationId xmlns:a16="http://schemas.microsoft.com/office/drawing/2014/main" id="{FD5550DD-E5EC-4B52-9572-9385D1939D63}"/>
              </a:ext>
            </a:extLst>
          </p:cNvPr>
          <p:cNvSpPr/>
          <p:nvPr/>
        </p:nvSpPr>
        <p:spPr>
          <a:xfrm>
            <a:off x="2214153" y="6295271"/>
            <a:ext cx="5357919" cy="514229"/>
          </a:xfrm>
          <a:prstGeom prst="round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カン良く　仕事が速く合理的に</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ソース画像を表示">
            <a:extLst>
              <a:ext uri="{FF2B5EF4-FFF2-40B4-BE49-F238E27FC236}">
                <a16:creationId xmlns:a16="http://schemas.microsoft.com/office/drawing/2014/main" id="{F96809F2-5853-4D8D-8224-C12235B70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664" y="562729"/>
            <a:ext cx="3570805" cy="1361753"/>
          </a:xfrm>
          <a:prstGeom prst="rect">
            <a:avLst/>
          </a:prstGeom>
          <a:noFill/>
          <a:extLst>
            <a:ext uri="{909E8E84-426E-40DD-AFC4-6F175D3DCCD1}">
              <a14:hiddenFill xmlns:a14="http://schemas.microsoft.com/office/drawing/2010/main">
                <a:solidFill>
                  <a:srgbClr val="FFFFFF"/>
                </a:solidFill>
              </a14:hiddenFill>
            </a:ext>
          </a:extLst>
        </p:spPr>
      </p:pic>
      <p:sp>
        <p:nvSpPr>
          <p:cNvPr id="27" name="円/楕円 33">
            <a:extLst>
              <a:ext uri="{FF2B5EF4-FFF2-40B4-BE49-F238E27FC236}">
                <a16:creationId xmlns:a16="http://schemas.microsoft.com/office/drawing/2014/main" id="{7DC7932D-309F-41A5-86DE-17361E826972}"/>
              </a:ext>
            </a:extLst>
          </p:cNvPr>
          <p:cNvSpPr/>
          <p:nvPr/>
        </p:nvSpPr>
        <p:spPr>
          <a:xfrm>
            <a:off x="2095861" y="1821953"/>
            <a:ext cx="1397244" cy="69513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学習</a:t>
            </a:r>
          </a:p>
        </p:txBody>
      </p:sp>
      <p:sp>
        <p:nvSpPr>
          <p:cNvPr id="29" name="円/楕円 33">
            <a:extLst>
              <a:ext uri="{FF2B5EF4-FFF2-40B4-BE49-F238E27FC236}">
                <a16:creationId xmlns:a16="http://schemas.microsoft.com/office/drawing/2014/main" id="{20F67475-AE29-487B-8E66-279E37E47754}"/>
              </a:ext>
            </a:extLst>
          </p:cNvPr>
          <p:cNvSpPr/>
          <p:nvPr/>
        </p:nvSpPr>
        <p:spPr>
          <a:xfrm>
            <a:off x="4457936" y="1404495"/>
            <a:ext cx="2056936" cy="614156"/>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ビジネス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コンテスト</a:t>
            </a:r>
          </a:p>
        </p:txBody>
      </p:sp>
      <p:sp>
        <p:nvSpPr>
          <p:cNvPr id="10" name="テキスト ボックス 9">
            <a:extLst>
              <a:ext uri="{FF2B5EF4-FFF2-40B4-BE49-F238E27FC236}">
                <a16:creationId xmlns:a16="http://schemas.microsoft.com/office/drawing/2014/main" id="{C8F6E4A7-4D51-43F3-8F24-C5CFA0C702C6}"/>
              </a:ext>
            </a:extLst>
          </p:cNvPr>
          <p:cNvSpPr txBox="1"/>
          <p:nvPr/>
        </p:nvSpPr>
        <p:spPr>
          <a:xfrm>
            <a:off x="3464079" y="1625408"/>
            <a:ext cx="1123632" cy="584775"/>
          </a:xfrm>
          <a:prstGeom prst="rect">
            <a:avLst/>
          </a:prstGeom>
          <a:noFill/>
        </p:spPr>
        <p:txBody>
          <a:bodyPr wrap="square" rtlCol="0">
            <a:spAutoFit/>
          </a:bodyPr>
          <a:lstStyle/>
          <a:p>
            <a:pPr algn="ctr"/>
            <a:r>
              <a:rPr lang="en-US" altLang="ja-JP" sz="3200" b="1" dirty="0">
                <a:latin typeface="Meiryo UI" panose="020B0604030504040204" pitchFamily="50" charset="-128"/>
                <a:ea typeface="Meiryo UI" panose="020B0604030504040204" pitchFamily="50" charset="-128"/>
              </a:rPr>
              <a:t>add</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73734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dirty="0"/>
              <a:t>言葉の原理</a:t>
            </a:r>
          </a:p>
        </p:txBody>
      </p:sp>
      <p:sp>
        <p:nvSpPr>
          <p:cNvPr id="15" name="角丸四角形 14"/>
          <p:cNvSpPr/>
          <p:nvPr/>
        </p:nvSpPr>
        <p:spPr>
          <a:xfrm>
            <a:off x="320817" y="6145195"/>
            <a:ext cx="9335437" cy="476726"/>
          </a:xfrm>
          <a:prstGeom prst="roundRect">
            <a:avLst/>
          </a:prstGeom>
          <a:noFill/>
          <a:ln>
            <a:solidFill>
              <a:srgbClr val="FF3399"/>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spAutoFit/>
          </a:bodyPr>
          <a:lstStyle/>
          <a:p>
            <a:pPr algn="ct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考えてみよう順序：勉強しないといい大学に入られない。</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20">
            <a:extLst>
              <a:ext uri="{FF2B5EF4-FFF2-40B4-BE49-F238E27FC236}">
                <a16:creationId xmlns:a16="http://schemas.microsoft.com/office/drawing/2014/main" id="{5704E709-5754-4E4E-B72B-542CEA7CD826}"/>
              </a:ext>
            </a:extLst>
          </p:cNvPr>
          <p:cNvSpPr/>
          <p:nvPr/>
        </p:nvSpPr>
        <p:spPr>
          <a:xfrm>
            <a:off x="2063789" y="1496148"/>
            <a:ext cx="1560173"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一般的</a:t>
            </a:r>
          </a:p>
        </p:txBody>
      </p:sp>
      <p:sp>
        <p:nvSpPr>
          <p:cNvPr id="40" name="角丸四角形 22">
            <a:extLst>
              <a:ext uri="{FF2B5EF4-FFF2-40B4-BE49-F238E27FC236}">
                <a16:creationId xmlns:a16="http://schemas.microsoft.com/office/drawing/2014/main" id="{E2D9C2E2-B04D-4249-929D-1313DBA046C8}"/>
              </a:ext>
            </a:extLst>
          </p:cNvPr>
          <p:cNvSpPr/>
          <p:nvPr/>
        </p:nvSpPr>
        <p:spPr>
          <a:xfrm>
            <a:off x="4095523" y="1435676"/>
            <a:ext cx="1560173"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　徳</a:t>
            </a:r>
          </a:p>
        </p:txBody>
      </p:sp>
      <p:sp>
        <p:nvSpPr>
          <p:cNvPr id="41" name="角丸四角形 23">
            <a:extLst>
              <a:ext uri="{FF2B5EF4-FFF2-40B4-BE49-F238E27FC236}">
                <a16:creationId xmlns:a16="http://schemas.microsoft.com/office/drawing/2014/main" id="{9E9FB9B2-F1E0-4637-A1E3-BE316ACCB4FC}"/>
              </a:ext>
            </a:extLst>
          </p:cNvPr>
          <p:cNvSpPr/>
          <p:nvPr/>
        </p:nvSpPr>
        <p:spPr>
          <a:xfrm>
            <a:off x="3565955" y="2283149"/>
            <a:ext cx="1946757" cy="43204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良い人って</a:t>
            </a:r>
          </a:p>
        </p:txBody>
      </p:sp>
      <p:sp>
        <p:nvSpPr>
          <p:cNvPr id="42" name="角丸四角形 25">
            <a:extLst>
              <a:ext uri="{FF2B5EF4-FFF2-40B4-BE49-F238E27FC236}">
                <a16:creationId xmlns:a16="http://schemas.microsoft.com/office/drawing/2014/main" id="{11476C63-7478-4B7A-95D5-2C836C14CA0D}"/>
              </a:ext>
            </a:extLst>
          </p:cNvPr>
          <p:cNvSpPr/>
          <p:nvPr/>
        </p:nvSpPr>
        <p:spPr>
          <a:xfrm>
            <a:off x="1341753" y="2283149"/>
            <a:ext cx="1872208" cy="43204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一生懸命</a:t>
            </a:r>
          </a:p>
        </p:txBody>
      </p:sp>
      <p:sp>
        <p:nvSpPr>
          <p:cNvPr id="48" name="角丸四角形 26">
            <a:extLst>
              <a:ext uri="{FF2B5EF4-FFF2-40B4-BE49-F238E27FC236}">
                <a16:creationId xmlns:a16="http://schemas.microsoft.com/office/drawing/2014/main" id="{0C4DF372-F652-4FC4-9F78-31BC144A9973}"/>
              </a:ext>
            </a:extLst>
          </p:cNvPr>
          <p:cNvSpPr/>
          <p:nvPr/>
        </p:nvSpPr>
        <p:spPr>
          <a:xfrm>
            <a:off x="157628" y="1496148"/>
            <a:ext cx="1560173" cy="4320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a:t>
            </a:r>
          </a:p>
        </p:txBody>
      </p:sp>
      <p:sp>
        <p:nvSpPr>
          <p:cNvPr id="49" name="角丸四角形 27">
            <a:extLst>
              <a:ext uri="{FF2B5EF4-FFF2-40B4-BE49-F238E27FC236}">
                <a16:creationId xmlns:a16="http://schemas.microsoft.com/office/drawing/2014/main" id="{E741B56F-BD59-49A1-8704-D114340E76A4}"/>
              </a:ext>
            </a:extLst>
          </p:cNvPr>
          <p:cNvSpPr/>
          <p:nvPr/>
        </p:nvSpPr>
        <p:spPr>
          <a:xfrm>
            <a:off x="6216701" y="2220677"/>
            <a:ext cx="1560173" cy="4320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活性化って</a:t>
            </a:r>
          </a:p>
        </p:txBody>
      </p:sp>
      <p:sp>
        <p:nvSpPr>
          <p:cNvPr id="50" name="タイトル 3">
            <a:extLst>
              <a:ext uri="{FF2B5EF4-FFF2-40B4-BE49-F238E27FC236}">
                <a16:creationId xmlns:a16="http://schemas.microsoft.com/office/drawing/2014/main" id="{41FBE9E4-2CF1-4C59-B7E4-C5182D273946}"/>
              </a:ext>
            </a:extLst>
          </p:cNvPr>
          <p:cNvSpPr txBox="1">
            <a:spLocks/>
          </p:cNvSpPr>
          <p:nvPr/>
        </p:nvSpPr>
        <p:spPr>
          <a:xfrm>
            <a:off x="128464" y="739277"/>
            <a:ext cx="6050453" cy="490066"/>
          </a:xfrm>
          <a:prstGeom prst="rect">
            <a:avLst/>
          </a:prstGeom>
        </p:spPr>
        <p:txBody>
          <a:bodyPr>
            <a:noAutofit/>
          </a:bodyPr>
          <a:lstStyle>
            <a:lvl1pPr algn="ctr" defTabSz="914400" rtl="0" eaLnBrk="1" latinLnBrk="0" hangingPunct="1">
              <a:spcBef>
                <a:spcPct val="0"/>
              </a:spcBef>
              <a:buNone/>
              <a:defRPr kumimoji="1" sz="2800" kern="1200">
                <a:solidFill>
                  <a:schemeClr val="tx1"/>
                </a:solidFill>
                <a:latin typeface="HGP創英角ﾎﾟｯﾌﾟ体" panose="040B0A00000000000000" pitchFamily="50" charset="-128"/>
                <a:ea typeface="HGP創英角ﾎﾟｯﾌﾟ体" panose="040B0A00000000000000" pitchFamily="50" charset="-128"/>
                <a:cs typeface="+mj-cs"/>
              </a:defRPr>
            </a:lvl1pPr>
          </a:lstStyle>
          <a:p>
            <a:pPr algn="l">
              <a:lnSpc>
                <a:spcPct val="150000"/>
              </a:lnSpc>
            </a:pPr>
            <a:r>
              <a:rPr lang="ja-JP" altLang="en-US" sz="2400" b="1" dirty="0">
                <a:cs typeface="Meiryo UI" panose="020B0604030504040204" pitchFamily="50" charset="-128"/>
              </a:rPr>
              <a:t>言葉には意味がある</a:t>
            </a:r>
            <a:endParaRPr lang="en-US" altLang="ja-JP" sz="2400" b="1" dirty="0">
              <a:cs typeface="Meiryo UI" panose="020B0604030504040204" pitchFamily="50" charset="-128"/>
            </a:endParaRPr>
          </a:p>
        </p:txBody>
      </p:sp>
      <p:sp>
        <p:nvSpPr>
          <p:cNvPr id="51" name="タイトル 3">
            <a:extLst>
              <a:ext uri="{FF2B5EF4-FFF2-40B4-BE49-F238E27FC236}">
                <a16:creationId xmlns:a16="http://schemas.microsoft.com/office/drawing/2014/main" id="{C6CB5E8E-D99B-43BF-97C4-80BD151D8A86}"/>
              </a:ext>
            </a:extLst>
          </p:cNvPr>
          <p:cNvSpPr txBox="1">
            <a:spLocks/>
          </p:cNvSpPr>
          <p:nvPr/>
        </p:nvSpPr>
        <p:spPr>
          <a:xfrm>
            <a:off x="128463" y="2988023"/>
            <a:ext cx="6050453" cy="490066"/>
          </a:xfrm>
          <a:prstGeom prst="rect">
            <a:avLst/>
          </a:prstGeom>
        </p:spPr>
        <p:txBody>
          <a:bodyPr>
            <a:noAutofit/>
          </a:bodyPr>
          <a:lstStyle>
            <a:lvl1pPr algn="ctr" defTabSz="914400" rtl="0" eaLnBrk="1" latinLnBrk="0" hangingPunct="1">
              <a:spcBef>
                <a:spcPct val="0"/>
              </a:spcBef>
              <a:buNone/>
              <a:defRPr kumimoji="1" sz="2800" kern="1200">
                <a:solidFill>
                  <a:schemeClr val="tx1"/>
                </a:solidFill>
                <a:latin typeface="HGP創英角ﾎﾟｯﾌﾟ体" panose="040B0A00000000000000" pitchFamily="50" charset="-128"/>
                <a:ea typeface="HGP創英角ﾎﾟｯﾌﾟ体" panose="040B0A00000000000000" pitchFamily="50" charset="-128"/>
                <a:cs typeface="+mj-cs"/>
              </a:defRPr>
            </a:lvl1pPr>
          </a:lstStyle>
          <a:p>
            <a:pPr algn="l">
              <a:lnSpc>
                <a:spcPct val="150000"/>
              </a:lnSpc>
            </a:pPr>
            <a:r>
              <a:rPr lang="ja-JP" altLang="en-US" sz="2400" b="1" dirty="0">
                <a:cs typeface="Meiryo UI" panose="020B0604030504040204" pitchFamily="50" charset="-128"/>
              </a:rPr>
              <a:t>言葉には順序がある</a:t>
            </a:r>
            <a:endParaRPr lang="en-US" altLang="ja-JP" sz="2400" b="1" dirty="0">
              <a:cs typeface="Meiryo UI" panose="020B0604030504040204" pitchFamily="50" charset="-128"/>
            </a:endParaRPr>
          </a:p>
        </p:txBody>
      </p:sp>
      <p:pic>
        <p:nvPicPr>
          <p:cNvPr id="10" name="図 9">
            <a:extLst>
              <a:ext uri="{FF2B5EF4-FFF2-40B4-BE49-F238E27FC236}">
                <a16:creationId xmlns:a16="http://schemas.microsoft.com/office/drawing/2014/main" id="{D5A6132A-7693-45C4-A2D7-2A0CFBB25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836" y="3896449"/>
            <a:ext cx="1022350" cy="1905000"/>
          </a:xfrm>
          <a:prstGeom prst="rect">
            <a:avLst/>
          </a:prstGeom>
        </p:spPr>
      </p:pic>
      <p:sp>
        <p:nvSpPr>
          <p:cNvPr id="11" name="吹き出し: 円形 10">
            <a:extLst>
              <a:ext uri="{FF2B5EF4-FFF2-40B4-BE49-F238E27FC236}">
                <a16:creationId xmlns:a16="http://schemas.microsoft.com/office/drawing/2014/main" id="{17CE4FFB-3AE8-40D4-A3BC-9C040034FD15}"/>
              </a:ext>
            </a:extLst>
          </p:cNvPr>
          <p:cNvSpPr/>
          <p:nvPr/>
        </p:nvSpPr>
        <p:spPr>
          <a:xfrm>
            <a:off x="1709961" y="3660361"/>
            <a:ext cx="3165648" cy="881322"/>
          </a:xfrm>
          <a:prstGeom prst="wedgeEllipseCallout">
            <a:avLst>
              <a:gd name="adj1" fmla="val -66648"/>
              <a:gd name="adj2" fmla="val 382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交通事故に</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あわないようにね</a:t>
            </a:r>
          </a:p>
        </p:txBody>
      </p:sp>
      <p:sp>
        <p:nvSpPr>
          <p:cNvPr id="53" name="角丸四角形 20">
            <a:extLst>
              <a:ext uri="{FF2B5EF4-FFF2-40B4-BE49-F238E27FC236}">
                <a16:creationId xmlns:a16="http://schemas.microsoft.com/office/drawing/2014/main" id="{92853D16-7A5A-489D-B9D2-1CF8317B92CE}"/>
              </a:ext>
            </a:extLst>
          </p:cNvPr>
          <p:cNvSpPr/>
          <p:nvPr/>
        </p:nvSpPr>
        <p:spPr>
          <a:xfrm>
            <a:off x="4664968" y="5206300"/>
            <a:ext cx="1302932"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交通事故</a:t>
            </a:r>
          </a:p>
        </p:txBody>
      </p:sp>
      <p:pic>
        <p:nvPicPr>
          <p:cNvPr id="14" name="図 13">
            <a:extLst>
              <a:ext uri="{FF2B5EF4-FFF2-40B4-BE49-F238E27FC236}">
                <a16:creationId xmlns:a16="http://schemas.microsoft.com/office/drawing/2014/main" id="{E0795904-D02F-4D05-BD85-48B6EB7A7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561" y="4721813"/>
            <a:ext cx="1824788" cy="1332165"/>
          </a:xfrm>
          <a:prstGeom prst="rect">
            <a:avLst/>
          </a:prstGeom>
        </p:spPr>
      </p:pic>
      <p:sp>
        <p:nvSpPr>
          <p:cNvPr id="56" name="角丸四角形 20">
            <a:extLst>
              <a:ext uri="{FF2B5EF4-FFF2-40B4-BE49-F238E27FC236}">
                <a16:creationId xmlns:a16="http://schemas.microsoft.com/office/drawing/2014/main" id="{01F55549-17B3-40E0-B37E-E8E77B4D4994}"/>
              </a:ext>
            </a:extLst>
          </p:cNvPr>
          <p:cNvSpPr/>
          <p:nvPr/>
        </p:nvSpPr>
        <p:spPr>
          <a:xfrm>
            <a:off x="6271945" y="5207948"/>
            <a:ext cx="776074"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合う</a:t>
            </a:r>
          </a:p>
        </p:txBody>
      </p:sp>
      <p:sp>
        <p:nvSpPr>
          <p:cNvPr id="17" name="矢印: 右 16">
            <a:extLst>
              <a:ext uri="{FF2B5EF4-FFF2-40B4-BE49-F238E27FC236}">
                <a16:creationId xmlns:a16="http://schemas.microsoft.com/office/drawing/2014/main" id="{BF7BC2D5-9D7C-484F-8BD0-F5ABB18ECD86}"/>
              </a:ext>
            </a:extLst>
          </p:cNvPr>
          <p:cNvSpPr/>
          <p:nvPr/>
        </p:nvSpPr>
        <p:spPr>
          <a:xfrm>
            <a:off x="6055469" y="5206300"/>
            <a:ext cx="200462" cy="420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20">
            <a:extLst>
              <a:ext uri="{FF2B5EF4-FFF2-40B4-BE49-F238E27FC236}">
                <a16:creationId xmlns:a16="http://schemas.microsoft.com/office/drawing/2014/main" id="{E07DA86D-33D5-4FA4-91CE-5A019D7B5AD4}"/>
              </a:ext>
            </a:extLst>
          </p:cNvPr>
          <p:cNvSpPr/>
          <p:nvPr/>
        </p:nvSpPr>
        <p:spPr>
          <a:xfrm>
            <a:off x="7315730" y="5207948"/>
            <a:ext cx="1453694"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そうではない</a:t>
            </a:r>
          </a:p>
        </p:txBody>
      </p:sp>
      <p:sp>
        <p:nvSpPr>
          <p:cNvPr id="60" name="矢印: 右 59">
            <a:extLst>
              <a:ext uri="{FF2B5EF4-FFF2-40B4-BE49-F238E27FC236}">
                <a16:creationId xmlns:a16="http://schemas.microsoft.com/office/drawing/2014/main" id="{DB38125B-244E-4B6E-9E73-B478C0A0E4DA}"/>
              </a:ext>
            </a:extLst>
          </p:cNvPr>
          <p:cNvSpPr/>
          <p:nvPr/>
        </p:nvSpPr>
        <p:spPr>
          <a:xfrm>
            <a:off x="7115268" y="5262102"/>
            <a:ext cx="200462" cy="420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838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472" y="0"/>
            <a:ext cx="9577063" cy="523220"/>
          </a:xfrm>
          <a:prstGeom prst="rect">
            <a:avLst/>
          </a:prstGeom>
          <a:noFill/>
        </p:spPr>
        <p:txBody>
          <a:bodyPr wrap="square" rtlCol="0">
            <a:spAutoFit/>
          </a:bodyPr>
          <a:lstStyle/>
          <a:p>
            <a:pPr algn="ctr"/>
            <a:r>
              <a:rPr lang="ja-JP" altLang="en-US" sz="28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プレゼン：</a:t>
            </a:r>
            <a:r>
              <a:rPr lang="en-US" altLang="ja-JP" sz="28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a:t>
            </a:r>
            <a:r>
              <a:rPr lang="ja-JP" altLang="en-US" sz="28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伝える</a:t>
            </a:r>
            <a:r>
              <a:rPr lang="en-US" altLang="ja-JP" sz="28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a:t>
            </a:r>
            <a:r>
              <a:rPr lang="ja-JP" altLang="en-US" sz="28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と</a:t>
            </a:r>
            <a:r>
              <a:rPr lang="en-US" altLang="ja-JP" sz="28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a:t>
            </a:r>
            <a:r>
              <a:rPr lang="ja-JP" altLang="en-US" sz="28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伝わる</a:t>
            </a:r>
            <a:r>
              <a:rPr lang="en-US" altLang="ja-JP" sz="28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a:t>
            </a:r>
            <a:r>
              <a:rPr lang="ja-JP" altLang="en-US" sz="28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と</a:t>
            </a:r>
            <a:r>
              <a:rPr lang="en-US" altLang="ja-JP" sz="28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a:t>
            </a:r>
            <a:r>
              <a:rPr lang="ja-JP" altLang="en-US" sz="28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行動</a:t>
            </a:r>
            <a:r>
              <a:rPr lang="en-US" altLang="ja-JP" sz="28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a:t>
            </a:r>
          </a:p>
        </p:txBody>
      </p:sp>
      <p:sp>
        <p:nvSpPr>
          <p:cNvPr id="6" name="テキスト ボックス 5">
            <a:extLst>
              <a:ext uri="{FF2B5EF4-FFF2-40B4-BE49-F238E27FC236}">
                <a16:creationId xmlns:a16="http://schemas.microsoft.com/office/drawing/2014/main" id="{30A65267-9D83-4234-8425-505D9AD97C63}"/>
              </a:ext>
            </a:extLst>
          </p:cNvPr>
          <p:cNvSpPr txBox="1"/>
          <p:nvPr/>
        </p:nvSpPr>
        <p:spPr>
          <a:xfrm>
            <a:off x="272480" y="908720"/>
            <a:ext cx="6633546" cy="400110"/>
          </a:xfrm>
          <a:prstGeom prst="rect">
            <a:avLst/>
          </a:prstGeom>
          <a:noFill/>
        </p:spPr>
        <p:txBody>
          <a:bodyPr wrap="none" rtlCol="0">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相手に伝わって相手が自分のイメージ通りに実行してもらうこと</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リーフォーム 60">
            <a:extLst>
              <a:ext uri="{FF2B5EF4-FFF2-40B4-BE49-F238E27FC236}">
                <a16:creationId xmlns:a16="http://schemas.microsoft.com/office/drawing/2014/main" id="{8391BE08-A3CB-4BC2-9362-BB318BABD3B0}"/>
              </a:ext>
            </a:extLst>
          </p:cNvPr>
          <p:cNvSpPr/>
          <p:nvPr/>
        </p:nvSpPr>
        <p:spPr>
          <a:xfrm>
            <a:off x="478810" y="1905061"/>
            <a:ext cx="1800200" cy="1826012"/>
          </a:xfrm>
          <a:custGeom>
            <a:avLst/>
            <a:gdLst>
              <a:gd name="connsiteX0" fmla="*/ 2179320 w 6309360"/>
              <a:gd name="connsiteY0" fmla="*/ 1524000 h 5212080"/>
              <a:gd name="connsiteX1" fmla="*/ 1813560 w 6309360"/>
              <a:gd name="connsiteY1" fmla="*/ 1493520 h 5212080"/>
              <a:gd name="connsiteX2" fmla="*/ 1752600 w 6309360"/>
              <a:gd name="connsiteY2" fmla="*/ 1463040 h 5212080"/>
              <a:gd name="connsiteX3" fmla="*/ 1645920 w 6309360"/>
              <a:gd name="connsiteY3" fmla="*/ 1432560 h 5212080"/>
              <a:gd name="connsiteX4" fmla="*/ 655320 w 6309360"/>
              <a:gd name="connsiteY4" fmla="*/ 1447800 h 5212080"/>
              <a:gd name="connsiteX5" fmla="*/ 518160 w 6309360"/>
              <a:gd name="connsiteY5" fmla="*/ 1478280 h 5212080"/>
              <a:gd name="connsiteX6" fmla="*/ 365760 w 6309360"/>
              <a:gd name="connsiteY6" fmla="*/ 1493520 h 5212080"/>
              <a:gd name="connsiteX7" fmla="*/ 198120 w 6309360"/>
              <a:gd name="connsiteY7" fmla="*/ 1524000 h 5212080"/>
              <a:gd name="connsiteX8" fmla="*/ 91440 w 6309360"/>
              <a:gd name="connsiteY8" fmla="*/ 1539240 h 5212080"/>
              <a:gd name="connsiteX9" fmla="*/ 30480 w 6309360"/>
              <a:gd name="connsiteY9" fmla="*/ 1630680 h 5212080"/>
              <a:gd name="connsiteX10" fmla="*/ 0 w 6309360"/>
              <a:gd name="connsiteY10" fmla="*/ 1737360 h 5212080"/>
              <a:gd name="connsiteX11" fmla="*/ 289560 w 6309360"/>
              <a:gd name="connsiteY11" fmla="*/ 1767840 h 5212080"/>
              <a:gd name="connsiteX12" fmla="*/ 807720 w 6309360"/>
              <a:gd name="connsiteY12" fmla="*/ 1783080 h 5212080"/>
              <a:gd name="connsiteX13" fmla="*/ 899160 w 6309360"/>
              <a:gd name="connsiteY13" fmla="*/ 1798320 h 5212080"/>
              <a:gd name="connsiteX14" fmla="*/ 1234440 w 6309360"/>
              <a:gd name="connsiteY14" fmla="*/ 1828800 h 5212080"/>
              <a:gd name="connsiteX15" fmla="*/ 1386840 w 6309360"/>
              <a:gd name="connsiteY15" fmla="*/ 1844040 h 5212080"/>
              <a:gd name="connsiteX16" fmla="*/ 1463040 w 6309360"/>
              <a:gd name="connsiteY16" fmla="*/ 1859280 h 5212080"/>
              <a:gd name="connsiteX17" fmla="*/ 1554480 w 6309360"/>
              <a:gd name="connsiteY17" fmla="*/ 1889760 h 5212080"/>
              <a:gd name="connsiteX18" fmla="*/ 1828800 w 6309360"/>
              <a:gd name="connsiteY18" fmla="*/ 1905000 h 5212080"/>
              <a:gd name="connsiteX19" fmla="*/ 1889760 w 6309360"/>
              <a:gd name="connsiteY19" fmla="*/ 1920240 h 5212080"/>
              <a:gd name="connsiteX20" fmla="*/ 1935480 w 6309360"/>
              <a:gd name="connsiteY20" fmla="*/ 1950720 h 5212080"/>
              <a:gd name="connsiteX21" fmla="*/ 2042160 w 6309360"/>
              <a:gd name="connsiteY21" fmla="*/ 2026920 h 5212080"/>
              <a:gd name="connsiteX22" fmla="*/ 2057400 w 6309360"/>
              <a:gd name="connsiteY22" fmla="*/ 2072640 h 5212080"/>
              <a:gd name="connsiteX23" fmla="*/ 2148840 w 6309360"/>
              <a:gd name="connsiteY23" fmla="*/ 2133600 h 5212080"/>
              <a:gd name="connsiteX24" fmla="*/ 2164080 w 6309360"/>
              <a:gd name="connsiteY24" fmla="*/ 2179320 h 5212080"/>
              <a:gd name="connsiteX25" fmla="*/ 2225040 w 6309360"/>
              <a:gd name="connsiteY25" fmla="*/ 2209800 h 5212080"/>
              <a:gd name="connsiteX26" fmla="*/ 2209800 w 6309360"/>
              <a:gd name="connsiteY26" fmla="*/ 2545080 h 5212080"/>
              <a:gd name="connsiteX27" fmla="*/ 2194560 w 6309360"/>
              <a:gd name="connsiteY27" fmla="*/ 2788920 h 5212080"/>
              <a:gd name="connsiteX28" fmla="*/ 2164080 w 6309360"/>
              <a:gd name="connsiteY28" fmla="*/ 2956560 h 5212080"/>
              <a:gd name="connsiteX29" fmla="*/ 2148840 w 6309360"/>
              <a:gd name="connsiteY29" fmla="*/ 3002280 h 5212080"/>
              <a:gd name="connsiteX30" fmla="*/ 2103120 w 6309360"/>
              <a:gd name="connsiteY30" fmla="*/ 3108960 h 5212080"/>
              <a:gd name="connsiteX31" fmla="*/ 2057400 w 6309360"/>
              <a:gd name="connsiteY31" fmla="*/ 3322320 h 5212080"/>
              <a:gd name="connsiteX32" fmla="*/ 1996440 w 6309360"/>
              <a:gd name="connsiteY32" fmla="*/ 3657600 h 5212080"/>
              <a:gd name="connsiteX33" fmla="*/ 1905000 w 6309360"/>
              <a:gd name="connsiteY33" fmla="*/ 3810000 h 5212080"/>
              <a:gd name="connsiteX34" fmla="*/ 1874520 w 6309360"/>
              <a:gd name="connsiteY34" fmla="*/ 3870960 h 5212080"/>
              <a:gd name="connsiteX35" fmla="*/ 1828800 w 6309360"/>
              <a:gd name="connsiteY35" fmla="*/ 3886200 h 5212080"/>
              <a:gd name="connsiteX36" fmla="*/ 1767840 w 6309360"/>
              <a:gd name="connsiteY36" fmla="*/ 3962400 h 5212080"/>
              <a:gd name="connsiteX37" fmla="*/ 1645920 w 6309360"/>
              <a:gd name="connsiteY37" fmla="*/ 4099560 h 5212080"/>
              <a:gd name="connsiteX38" fmla="*/ 1600200 w 6309360"/>
              <a:gd name="connsiteY38" fmla="*/ 4297680 h 5212080"/>
              <a:gd name="connsiteX39" fmla="*/ 1569720 w 6309360"/>
              <a:gd name="connsiteY39" fmla="*/ 4389120 h 5212080"/>
              <a:gd name="connsiteX40" fmla="*/ 1539240 w 6309360"/>
              <a:gd name="connsiteY40" fmla="*/ 4541520 h 5212080"/>
              <a:gd name="connsiteX41" fmla="*/ 1524000 w 6309360"/>
              <a:gd name="connsiteY41" fmla="*/ 4617720 h 5212080"/>
              <a:gd name="connsiteX42" fmla="*/ 1493520 w 6309360"/>
              <a:gd name="connsiteY42" fmla="*/ 4693920 h 5212080"/>
              <a:gd name="connsiteX43" fmla="*/ 1524000 w 6309360"/>
              <a:gd name="connsiteY43" fmla="*/ 4983480 h 5212080"/>
              <a:gd name="connsiteX44" fmla="*/ 1676400 w 6309360"/>
              <a:gd name="connsiteY44" fmla="*/ 4968240 h 5212080"/>
              <a:gd name="connsiteX45" fmla="*/ 1691640 w 6309360"/>
              <a:gd name="connsiteY45" fmla="*/ 4922520 h 5212080"/>
              <a:gd name="connsiteX46" fmla="*/ 1722120 w 6309360"/>
              <a:gd name="connsiteY46" fmla="*/ 4876800 h 5212080"/>
              <a:gd name="connsiteX47" fmla="*/ 1737360 w 6309360"/>
              <a:gd name="connsiteY47" fmla="*/ 4831080 h 5212080"/>
              <a:gd name="connsiteX48" fmla="*/ 1783080 w 6309360"/>
              <a:gd name="connsiteY48" fmla="*/ 4800600 h 5212080"/>
              <a:gd name="connsiteX49" fmla="*/ 1844040 w 6309360"/>
              <a:gd name="connsiteY49" fmla="*/ 4739640 h 5212080"/>
              <a:gd name="connsiteX50" fmla="*/ 1889760 w 6309360"/>
              <a:gd name="connsiteY50" fmla="*/ 4663440 h 5212080"/>
              <a:gd name="connsiteX51" fmla="*/ 2087880 w 6309360"/>
              <a:gd name="connsiteY51" fmla="*/ 4419600 h 5212080"/>
              <a:gd name="connsiteX52" fmla="*/ 2133600 w 6309360"/>
              <a:gd name="connsiteY52" fmla="*/ 4373880 h 5212080"/>
              <a:gd name="connsiteX53" fmla="*/ 2225040 w 6309360"/>
              <a:gd name="connsiteY53" fmla="*/ 4251960 h 5212080"/>
              <a:gd name="connsiteX54" fmla="*/ 2301240 w 6309360"/>
              <a:gd name="connsiteY54" fmla="*/ 4114800 h 5212080"/>
              <a:gd name="connsiteX55" fmla="*/ 2331720 w 6309360"/>
              <a:gd name="connsiteY55" fmla="*/ 4023360 h 5212080"/>
              <a:gd name="connsiteX56" fmla="*/ 2377440 w 6309360"/>
              <a:gd name="connsiteY56" fmla="*/ 3810000 h 5212080"/>
              <a:gd name="connsiteX57" fmla="*/ 2407920 w 6309360"/>
              <a:gd name="connsiteY57" fmla="*/ 3672840 h 5212080"/>
              <a:gd name="connsiteX58" fmla="*/ 2423160 w 6309360"/>
              <a:gd name="connsiteY58" fmla="*/ 3611880 h 5212080"/>
              <a:gd name="connsiteX59" fmla="*/ 2484120 w 6309360"/>
              <a:gd name="connsiteY59" fmla="*/ 3596640 h 5212080"/>
              <a:gd name="connsiteX60" fmla="*/ 2560320 w 6309360"/>
              <a:gd name="connsiteY60" fmla="*/ 3566160 h 5212080"/>
              <a:gd name="connsiteX61" fmla="*/ 2651760 w 6309360"/>
              <a:gd name="connsiteY61" fmla="*/ 3505200 h 5212080"/>
              <a:gd name="connsiteX62" fmla="*/ 2682240 w 6309360"/>
              <a:gd name="connsiteY62" fmla="*/ 3444240 h 5212080"/>
              <a:gd name="connsiteX63" fmla="*/ 2712720 w 6309360"/>
              <a:gd name="connsiteY63" fmla="*/ 3398520 h 5212080"/>
              <a:gd name="connsiteX64" fmla="*/ 2727960 w 6309360"/>
              <a:gd name="connsiteY64" fmla="*/ 3352800 h 5212080"/>
              <a:gd name="connsiteX65" fmla="*/ 2788920 w 6309360"/>
              <a:gd name="connsiteY65" fmla="*/ 3322320 h 5212080"/>
              <a:gd name="connsiteX66" fmla="*/ 2910840 w 6309360"/>
              <a:gd name="connsiteY66" fmla="*/ 3352800 h 5212080"/>
              <a:gd name="connsiteX67" fmla="*/ 2971800 w 6309360"/>
              <a:gd name="connsiteY67" fmla="*/ 3398520 h 5212080"/>
              <a:gd name="connsiteX68" fmla="*/ 3048000 w 6309360"/>
              <a:gd name="connsiteY68" fmla="*/ 3444240 h 5212080"/>
              <a:gd name="connsiteX69" fmla="*/ 3124200 w 6309360"/>
              <a:gd name="connsiteY69" fmla="*/ 3459480 h 5212080"/>
              <a:gd name="connsiteX70" fmla="*/ 3169920 w 6309360"/>
              <a:gd name="connsiteY70" fmla="*/ 3505200 h 5212080"/>
              <a:gd name="connsiteX71" fmla="*/ 3215640 w 6309360"/>
              <a:gd name="connsiteY71" fmla="*/ 3535680 h 5212080"/>
              <a:gd name="connsiteX72" fmla="*/ 3246120 w 6309360"/>
              <a:gd name="connsiteY72" fmla="*/ 3657600 h 5212080"/>
              <a:gd name="connsiteX73" fmla="*/ 3276600 w 6309360"/>
              <a:gd name="connsiteY73" fmla="*/ 3749040 h 5212080"/>
              <a:gd name="connsiteX74" fmla="*/ 3337560 w 6309360"/>
              <a:gd name="connsiteY74" fmla="*/ 3840480 h 5212080"/>
              <a:gd name="connsiteX75" fmla="*/ 3383280 w 6309360"/>
              <a:gd name="connsiteY75" fmla="*/ 3947160 h 5212080"/>
              <a:gd name="connsiteX76" fmla="*/ 3535680 w 6309360"/>
              <a:gd name="connsiteY76" fmla="*/ 4130040 h 5212080"/>
              <a:gd name="connsiteX77" fmla="*/ 3611880 w 6309360"/>
              <a:gd name="connsiteY77" fmla="*/ 4191000 h 5212080"/>
              <a:gd name="connsiteX78" fmla="*/ 3627120 w 6309360"/>
              <a:gd name="connsiteY78" fmla="*/ 4236720 h 5212080"/>
              <a:gd name="connsiteX79" fmla="*/ 3672840 w 6309360"/>
              <a:gd name="connsiteY79" fmla="*/ 4282440 h 5212080"/>
              <a:gd name="connsiteX80" fmla="*/ 3688080 w 6309360"/>
              <a:gd name="connsiteY80" fmla="*/ 4404360 h 5212080"/>
              <a:gd name="connsiteX81" fmla="*/ 3703320 w 6309360"/>
              <a:gd name="connsiteY81" fmla="*/ 4480560 h 5212080"/>
              <a:gd name="connsiteX82" fmla="*/ 3718560 w 6309360"/>
              <a:gd name="connsiteY82" fmla="*/ 4572000 h 5212080"/>
              <a:gd name="connsiteX83" fmla="*/ 3749040 w 6309360"/>
              <a:gd name="connsiteY83" fmla="*/ 4648200 h 5212080"/>
              <a:gd name="connsiteX84" fmla="*/ 3794760 w 6309360"/>
              <a:gd name="connsiteY84" fmla="*/ 4846320 h 5212080"/>
              <a:gd name="connsiteX85" fmla="*/ 3825240 w 6309360"/>
              <a:gd name="connsiteY85" fmla="*/ 4937760 h 5212080"/>
              <a:gd name="connsiteX86" fmla="*/ 3870960 w 6309360"/>
              <a:gd name="connsiteY86" fmla="*/ 4983480 h 5212080"/>
              <a:gd name="connsiteX87" fmla="*/ 3916680 w 6309360"/>
              <a:gd name="connsiteY87" fmla="*/ 4998720 h 5212080"/>
              <a:gd name="connsiteX88" fmla="*/ 3962400 w 6309360"/>
              <a:gd name="connsiteY88" fmla="*/ 5029200 h 5212080"/>
              <a:gd name="connsiteX89" fmla="*/ 4008120 w 6309360"/>
              <a:gd name="connsiteY89" fmla="*/ 5044440 h 5212080"/>
              <a:gd name="connsiteX90" fmla="*/ 4145280 w 6309360"/>
              <a:gd name="connsiteY90" fmla="*/ 5105400 h 5212080"/>
              <a:gd name="connsiteX91" fmla="*/ 4191000 w 6309360"/>
              <a:gd name="connsiteY91" fmla="*/ 5166360 h 5212080"/>
              <a:gd name="connsiteX92" fmla="*/ 4282440 w 6309360"/>
              <a:gd name="connsiteY92" fmla="*/ 5212080 h 5212080"/>
              <a:gd name="connsiteX93" fmla="*/ 4343400 w 6309360"/>
              <a:gd name="connsiteY93" fmla="*/ 5196840 h 5212080"/>
              <a:gd name="connsiteX94" fmla="*/ 4389120 w 6309360"/>
              <a:gd name="connsiteY94" fmla="*/ 5105400 h 5212080"/>
              <a:gd name="connsiteX95" fmla="*/ 4419600 w 6309360"/>
              <a:gd name="connsiteY95" fmla="*/ 5059680 h 5212080"/>
              <a:gd name="connsiteX96" fmla="*/ 4404360 w 6309360"/>
              <a:gd name="connsiteY96" fmla="*/ 4404360 h 5212080"/>
              <a:gd name="connsiteX97" fmla="*/ 4312920 w 6309360"/>
              <a:gd name="connsiteY97" fmla="*/ 4328160 h 5212080"/>
              <a:gd name="connsiteX98" fmla="*/ 4282440 w 6309360"/>
              <a:gd name="connsiteY98" fmla="*/ 4282440 h 5212080"/>
              <a:gd name="connsiteX99" fmla="*/ 4221480 w 6309360"/>
              <a:gd name="connsiteY99" fmla="*/ 4038600 h 5212080"/>
              <a:gd name="connsiteX100" fmla="*/ 4191000 w 6309360"/>
              <a:gd name="connsiteY100" fmla="*/ 3627120 h 5212080"/>
              <a:gd name="connsiteX101" fmla="*/ 4160520 w 6309360"/>
              <a:gd name="connsiteY101" fmla="*/ 3566160 h 5212080"/>
              <a:gd name="connsiteX102" fmla="*/ 4130040 w 6309360"/>
              <a:gd name="connsiteY102" fmla="*/ 3398520 h 5212080"/>
              <a:gd name="connsiteX103" fmla="*/ 4099560 w 6309360"/>
              <a:gd name="connsiteY103" fmla="*/ 3307080 h 5212080"/>
              <a:gd name="connsiteX104" fmla="*/ 4069080 w 6309360"/>
              <a:gd name="connsiteY104" fmla="*/ 3185160 h 5212080"/>
              <a:gd name="connsiteX105" fmla="*/ 3992880 w 6309360"/>
              <a:gd name="connsiteY105" fmla="*/ 3124200 h 5212080"/>
              <a:gd name="connsiteX106" fmla="*/ 3916680 w 6309360"/>
              <a:gd name="connsiteY106" fmla="*/ 3108960 h 5212080"/>
              <a:gd name="connsiteX107" fmla="*/ 3703320 w 6309360"/>
              <a:gd name="connsiteY107" fmla="*/ 3093720 h 5212080"/>
              <a:gd name="connsiteX108" fmla="*/ 3672840 w 6309360"/>
              <a:gd name="connsiteY108" fmla="*/ 3032760 h 5212080"/>
              <a:gd name="connsiteX109" fmla="*/ 3642360 w 6309360"/>
              <a:gd name="connsiteY109" fmla="*/ 2987040 h 5212080"/>
              <a:gd name="connsiteX110" fmla="*/ 3627120 w 6309360"/>
              <a:gd name="connsiteY110" fmla="*/ 2926080 h 5212080"/>
              <a:gd name="connsiteX111" fmla="*/ 3596640 w 6309360"/>
              <a:gd name="connsiteY111" fmla="*/ 2788920 h 5212080"/>
              <a:gd name="connsiteX112" fmla="*/ 3611880 w 6309360"/>
              <a:gd name="connsiteY112" fmla="*/ 2301240 h 5212080"/>
              <a:gd name="connsiteX113" fmla="*/ 3703320 w 6309360"/>
              <a:gd name="connsiteY113" fmla="*/ 2164080 h 5212080"/>
              <a:gd name="connsiteX114" fmla="*/ 3810000 w 6309360"/>
              <a:gd name="connsiteY114" fmla="*/ 2072640 h 5212080"/>
              <a:gd name="connsiteX115" fmla="*/ 3931920 w 6309360"/>
              <a:gd name="connsiteY115" fmla="*/ 1950720 h 5212080"/>
              <a:gd name="connsiteX116" fmla="*/ 4053840 w 6309360"/>
              <a:gd name="connsiteY116" fmla="*/ 1828800 h 5212080"/>
              <a:gd name="connsiteX117" fmla="*/ 4099560 w 6309360"/>
              <a:gd name="connsiteY117" fmla="*/ 1813560 h 5212080"/>
              <a:gd name="connsiteX118" fmla="*/ 4175760 w 6309360"/>
              <a:gd name="connsiteY118" fmla="*/ 1767840 h 5212080"/>
              <a:gd name="connsiteX119" fmla="*/ 4282440 w 6309360"/>
              <a:gd name="connsiteY119" fmla="*/ 1752600 h 5212080"/>
              <a:gd name="connsiteX120" fmla="*/ 4648200 w 6309360"/>
              <a:gd name="connsiteY120" fmla="*/ 1706880 h 5212080"/>
              <a:gd name="connsiteX121" fmla="*/ 5227320 w 6309360"/>
              <a:gd name="connsiteY121" fmla="*/ 1737360 h 5212080"/>
              <a:gd name="connsiteX122" fmla="*/ 5364480 w 6309360"/>
              <a:gd name="connsiteY122" fmla="*/ 1767840 h 5212080"/>
              <a:gd name="connsiteX123" fmla="*/ 5455920 w 6309360"/>
              <a:gd name="connsiteY123" fmla="*/ 1783080 h 5212080"/>
              <a:gd name="connsiteX124" fmla="*/ 5501640 w 6309360"/>
              <a:gd name="connsiteY124" fmla="*/ 1813560 h 5212080"/>
              <a:gd name="connsiteX125" fmla="*/ 5577840 w 6309360"/>
              <a:gd name="connsiteY125" fmla="*/ 1828800 h 5212080"/>
              <a:gd name="connsiteX126" fmla="*/ 6126480 w 6309360"/>
              <a:gd name="connsiteY126" fmla="*/ 1813560 h 5212080"/>
              <a:gd name="connsiteX127" fmla="*/ 6187440 w 6309360"/>
              <a:gd name="connsiteY127" fmla="*/ 1676400 h 5212080"/>
              <a:gd name="connsiteX128" fmla="*/ 6233160 w 6309360"/>
              <a:gd name="connsiteY128" fmla="*/ 1615440 h 5212080"/>
              <a:gd name="connsiteX129" fmla="*/ 6263640 w 6309360"/>
              <a:gd name="connsiteY129" fmla="*/ 1539240 h 5212080"/>
              <a:gd name="connsiteX130" fmla="*/ 6309360 w 6309360"/>
              <a:gd name="connsiteY130" fmla="*/ 1356360 h 5212080"/>
              <a:gd name="connsiteX131" fmla="*/ 5577840 w 6309360"/>
              <a:gd name="connsiteY131" fmla="*/ 1310640 h 5212080"/>
              <a:gd name="connsiteX132" fmla="*/ 5349240 w 6309360"/>
              <a:gd name="connsiteY132" fmla="*/ 1264920 h 5212080"/>
              <a:gd name="connsiteX133" fmla="*/ 5059680 w 6309360"/>
              <a:gd name="connsiteY133" fmla="*/ 1234440 h 5212080"/>
              <a:gd name="connsiteX134" fmla="*/ 4084320 w 6309360"/>
              <a:gd name="connsiteY134" fmla="*/ 1219200 h 5212080"/>
              <a:gd name="connsiteX135" fmla="*/ 3566160 w 6309360"/>
              <a:gd name="connsiteY135" fmla="*/ 1234440 h 5212080"/>
              <a:gd name="connsiteX136" fmla="*/ 3550920 w 6309360"/>
              <a:gd name="connsiteY136" fmla="*/ 1295400 h 5212080"/>
              <a:gd name="connsiteX137" fmla="*/ 3520440 w 6309360"/>
              <a:gd name="connsiteY137" fmla="*/ 1417320 h 5212080"/>
              <a:gd name="connsiteX138" fmla="*/ 3489960 w 6309360"/>
              <a:gd name="connsiteY138" fmla="*/ 1463040 h 5212080"/>
              <a:gd name="connsiteX139" fmla="*/ 3444240 w 6309360"/>
              <a:gd name="connsiteY139" fmla="*/ 1478280 h 5212080"/>
              <a:gd name="connsiteX140" fmla="*/ 3352800 w 6309360"/>
              <a:gd name="connsiteY140" fmla="*/ 1432560 h 5212080"/>
              <a:gd name="connsiteX141" fmla="*/ 3291840 w 6309360"/>
              <a:gd name="connsiteY141" fmla="*/ 1295400 h 5212080"/>
              <a:gd name="connsiteX142" fmla="*/ 3230880 w 6309360"/>
              <a:gd name="connsiteY142" fmla="*/ 1203960 h 5212080"/>
              <a:gd name="connsiteX143" fmla="*/ 3246120 w 6309360"/>
              <a:gd name="connsiteY143" fmla="*/ 746760 h 5212080"/>
              <a:gd name="connsiteX144" fmla="*/ 3261360 w 6309360"/>
              <a:gd name="connsiteY144" fmla="*/ 701040 h 5212080"/>
              <a:gd name="connsiteX145" fmla="*/ 3337560 w 6309360"/>
              <a:gd name="connsiteY145" fmla="*/ 670560 h 5212080"/>
              <a:gd name="connsiteX146" fmla="*/ 3489960 w 6309360"/>
              <a:gd name="connsiteY146" fmla="*/ 624840 h 5212080"/>
              <a:gd name="connsiteX147" fmla="*/ 3642360 w 6309360"/>
              <a:gd name="connsiteY147" fmla="*/ 579120 h 5212080"/>
              <a:gd name="connsiteX148" fmla="*/ 3718560 w 6309360"/>
              <a:gd name="connsiteY148" fmla="*/ 502920 h 5212080"/>
              <a:gd name="connsiteX149" fmla="*/ 3703320 w 6309360"/>
              <a:gd name="connsiteY149" fmla="*/ 441960 h 5212080"/>
              <a:gd name="connsiteX150" fmla="*/ 3672840 w 6309360"/>
              <a:gd name="connsiteY150" fmla="*/ 365760 h 5212080"/>
              <a:gd name="connsiteX151" fmla="*/ 3535680 w 6309360"/>
              <a:gd name="connsiteY151" fmla="*/ 243840 h 5212080"/>
              <a:gd name="connsiteX152" fmla="*/ 3383280 w 6309360"/>
              <a:gd name="connsiteY152" fmla="*/ 152400 h 5212080"/>
              <a:gd name="connsiteX153" fmla="*/ 3352800 w 6309360"/>
              <a:gd name="connsiteY153" fmla="*/ 106680 h 5212080"/>
              <a:gd name="connsiteX154" fmla="*/ 3261360 w 6309360"/>
              <a:gd name="connsiteY154" fmla="*/ 76200 h 5212080"/>
              <a:gd name="connsiteX155" fmla="*/ 3230880 w 6309360"/>
              <a:gd name="connsiteY155" fmla="*/ 30480 h 5212080"/>
              <a:gd name="connsiteX156" fmla="*/ 3108960 w 6309360"/>
              <a:gd name="connsiteY156" fmla="*/ 0 h 5212080"/>
              <a:gd name="connsiteX157" fmla="*/ 2255520 w 6309360"/>
              <a:gd name="connsiteY157" fmla="*/ 76200 h 5212080"/>
              <a:gd name="connsiteX158" fmla="*/ 2209800 w 6309360"/>
              <a:gd name="connsiteY158" fmla="*/ 320040 h 5212080"/>
              <a:gd name="connsiteX159" fmla="*/ 2240280 w 6309360"/>
              <a:gd name="connsiteY159" fmla="*/ 868680 h 5212080"/>
              <a:gd name="connsiteX160" fmla="*/ 2270760 w 6309360"/>
              <a:gd name="connsiteY160" fmla="*/ 929640 h 5212080"/>
              <a:gd name="connsiteX161" fmla="*/ 2407920 w 6309360"/>
              <a:gd name="connsiteY161" fmla="*/ 990600 h 5212080"/>
              <a:gd name="connsiteX162" fmla="*/ 2453640 w 6309360"/>
              <a:gd name="connsiteY162" fmla="*/ 1005840 h 5212080"/>
              <a:gd name="connsiteX163" fmla="*/ 2484120 w 6309360"/>
              <a:gd name="connsiteY163" fmla="*/ 1051560 h 5212080"/>
              <a:gd name="connsiteX164" fmla="*/ 2453640 w 6309360"/>
              <a:gd name="connsiteY164" fmla="*/ 1234440 h 5212080"/>
              <a:gd name="connsiteX165" fmla="*/ 2438400 w 6309360"/>
              <a:gd name="connsiteY165" fmla="*/ 1280160 h 5212080"/>
              <a:gd name="connsiteX166" fmla="*/ 2346960 w 6309360"/>
              <a:gd name="connsiteY166" fmla="*/ 1356360 h 5212080"/>
              <a:gd name="connsiteX167" fmla="*/ 2301240 w 6309360"/>
              <a:gd name="connsiteY167" fmla="*/ 1463040 h 5212080"/>
              <a:gd name="connsiteX168" fmla="*/ 2286000 w 6309360"/>
              <a:gd name="connsiteY168" fmla="*/ 1524000 h 5212080"/>
              <a:gd name="connsiteX169" fmla="*/ 2194560 w 6309360"/>
              <a:gd name="connsiteY169" fmla="*/ 1554480 h 5212080"/>
              <a:gd name="connsiteX170" fmla="*/ 2179320 w 6309360"/>
              <a:gd name="connsiteY170" fmla="*/ 1524000 h 521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9360" h="5212080">
                <a:moveTo>
                  <a:pt x="2179320" y="1524000"/>
                </a:moveTo>
                <a:cubicBezTo>
                  <a:pt x="2115820" y="1513840"/>
                  <a:pt x="1889114" y="1514126"/>
                  <a:pt x="1813560" y="1493520"/>
                </a:cubicBezTo>
                <a:cubicBezTo>
                  <a:pt x="1791642" y="1487542"/>
                  <a:pt x="1773482" y="1471989"/>
                  <a:pt x="1752600" y="1463040"/>
                </a:cubicBezTo>
                <a:cubicBezTo>
                  <a:pt x="1721991" y="1449922"/>
                  <a:pt x="1676854" y="1440294"/>
                  <a:pt x="1645920" y="1432560"/>
                </a:cubicBezTo>
                <a:lnTo>
                  <a:pt x="655320" y="1447800"/>
                </a:lnTo>
                <a:cubicBezTo>
                  <a:pt x="603877" y="1449270"/>
                  <a:pt x="567623" y="1471214"/>
                  <a:pt x="518160" y="1478280"/>
                </a:cubicBezTo>
                <a:cubicBezTo>
                  <a:pt x="467620" y="1485500"/>
                  <a:pt x="416300" y="1486300"/>
                  <a:pt x="365760" y="1493520"/>
                </a:cubicBezTo>
                <a:cubicBezTo>
                  <a:pt x="309535" y="1501552"/>
                  <a:pt x="254143" y="1514663"/>
                  <a:pt x="198120" y="1524000"/>
                </a:cubicBezTo>
                <a:cubicBezTo>
                  <a:pt x="162688" y="1529905"/>
                  <a:pt x="127000" y="1534160"/>
                  <a:pt x="91440" y="1539240"/>
                </a:cubicBezTo>
                <a:cubicBezTo>
                  <a:pt x="55203" y="1647951"/>
                  <a:pt x="106586" y="1516522"/>
                  <a:pt x="30480" y="1630680"/>
                </a:cubicBezTo>
                <a:cubicBezTo>
                  <a:pt x="21735" y="1643798"/>
                  <a:pt x="2032" y="1729231"/>
                  <a:pt x="0" y="1737360"/>
                </a:cubicBezTo>
                <a:cubicBezTo>
                  <a:pt x="126593" y="1769008"/>
                  <a:pt x="70893" y="1758915"/>
                  <a:pt x="289560" y="1767840"/>
                </a:cubicBezTo>
                <a:cubicBezTo>
                  <a:pt x="462211" y="1774887"/>
                  <a:pt x="635000" y="1778000"/>
                  <a:pt x="807720" y="1783080"/>
                </a:cubicBezTo>
                <a:cubicBezTo>
                  <a:pt x="838200" y="1788160"/>
                  <a:pt x="868435" y="1795028"/>
                  <a:pt x="899160" y="1798320"/>
                </a:cubicBezTo>
                <a:cubicBezTo>
                  <a:pt x="1010742" y="1810275"/>
                  <a:pt x="1122709" y="1818325"/>
                  <a:pt x="1234440" y="1828800"/>
                </a:cubicBezTo>
                <a:cubicBezTo>
                  <a:pt x="1285270" y="1833565"/>
                  <a:pt x="1336234" y="1837293"/>
                  <a:pt x="1386840" y="1844040"/>
                </a:cubicBezTo>
                <a:cubicBezTo>
                  <a:pt x="1412516" y="1847463"/>
                  <a:pt x="1438050" y="1852464"/>
                  <a:pt x="1463040" y="1859280"/>
                </a:cubicBezTo>
                <a:cubicBezTo>
                  <a:pt x="1494037" y="1867734"/>
                  <a:pt x="1522599" y="1885775"/>
                  <a:pt x="1554480" y="1889760"/>
                </a:cubicBezTo>
                <a:cubicBezTo>
                  <a:pt x="1645354" y="1901119"/>
                  <a:pt x="1737360" y="1899920"/>
                  <a:pt x="1828800" y="1905000"/>
                </a:cubicBezTo>
                <a:cubicBezTo>
                  <a:pt x="1849120" y="1910080"/>
                  <a:pt x="1870508" y="1911989"/>
                  <a:pt x="1889760" y="1920240"/>
                </a:cubicBezTo>
                <a:cubicBezTo>
                  <a:pt x="1906595" y="1927455"/>
                  <a:pt x="1920575" y="1940074"/>
                  <a:pt x="1935480" y="1950720"/>
                </a:cubicBezTo>
                <a:cubicBezTo>
                  <a:pt x="2067803" y="2045236"/>
                  <a:pt x="1934412" y="1955088"/>
                  <a:pt x="2042160" y="2026920"/>
                </a:cubicBezTo>
                <a:cubicBezTo>
                  <a:pt x="2047240" y="2042160"/>
                  <a:pt x="2046041" y="2061281"/>
                  <a:pt x="2057400" y="2072640"/>
                </a:cubicBezTo>
                <a:cubicBezTo>
                  <a:pt x="2083303" y="2098543"/>
                  <a:pt x="2148840" y="2133600"/>
                  <a:pt x="2148840" y="2133600"/>
                </a:cubicBezTo>
                <a:cubicBezTo>
                  <a:pt x="2153920" y="2148840"/>
                  <a:pt x="2152721" y="2167961"/>
                  <a:pt x="2164080" y="2179320"/>
                </a:cubicBezTo>
                <a:cubicBezTo>
                  <a:pt x="2180144" y="2195384"/>
                  <a:pt x="2222222" y="2187257"/>
                  <a:pt x="2225040" y="2209800"/>
                </a:cubicBezTo>
                <a:cubicBezTo>
                  <a:pt x="2238916" y="2320811"/>
                  <a:pt x="2215680" y="2433359"/>
                  <a:pt x="2209800" y="2545080"/>
                </a:cubicBezTo>
                <a:cubicBezTo>
                  <a:pt x="2205520" y="2626406"/>
                  <a:pt x="2201933" y="2707816"/>
                  <a:pt x="2194560" y="2788920"/>
                </a:cubicBezTo>
                <a:cubicBezTo>
                  <a:pt x="2192619" y="2810272"/>
                  <a:pt x="2170662" y="2930231"/>
                  <a:pt x="2164080" y="2956560"/>
                </a:cubicBezTo>
                <a:cubicBezTo>
                  <a:pt x="2160184" y="2972145"/>
                  <a:pt x="2153253" y="2986834"/>
                  <a:pt x="2148840" y="3002280"/>
                </a:cubicBezTo>
                <a:cubicBezTo>
                  <a:pt x="2124237" y="3088390"/>
                  <a:pt x="2149521" y="3039358"/>
                  <a:pt x="2103120" y="3108960"/>
                </a:cubicBezTo>
                <a:cubicBezTo>
                  <a:pt x="2052982" y="3409790"/>
                  <a:pt x="2133349" y="2942575"/>
                  <a:pt x="2057400" y="3322320"/>
                </a:cubicBezTo>
                <a:cubicBezTo>
                  <a:pt x="2031954" y="3449550"/>
                  <a:pt x="2047509" y="3515741"/>
                  <a:pt x="1996440" y="3657600"/>
                </a:cubicBezTo>
                <a:cubicBezTo>
                  <a:pt x="1976373" y="3713340"/>
                  <a:pt x="1931494" y="3757012"/>
                  <a:pt x="1905000" y="3810000"/>
                </a:cubicBezTo>
                <a:cubicBezTo>
                  <a:pt x="1894840" y="3830320"/>
                  <a:pt x="1890584" y="3854896"/>
                  <a:pt x="1874520" y="3870960"/>
                </a:cubicBezTo>
                <a:cubicBezTo>
                  <a:pt x="1863161" y="3882319"/>
                  <a:pt x="1844040" y="3881120"/>
                  <a:pt x="1828800" y="3886200"/>
                </a:cubicBezTo>
                <a:cubicBezTo>
                  <a:pt x="1802313" y="3965661"/>
                  <a:pt x="1833146" y="3904350"/>
                  <a:pt x="1767840" y="3962400"/>
                </a:cubicBezTo>
                <a:cubicBezTo>
                  <a:pt x="1682429" y="4038321"/>
                  <a:pt x="1692245" y="4030072"/>
                  <a:pt x="1645920" y="4099560"/>
                </a:cubicBezTo>
                <a:cubicBezTo>
                  <a:pt x="1627560" y="4209720"/>
                  <a:pt x="1635626" y="4182544"/>
                  <a:pt x="1600200" y="4297680"/>
                </a:cubicBezTo>
                <a:cubicBezTo>
                  <a:pt x="1590751" y="4328388"/>
                  <a:pt x="1577512" y="4357951"/>
                  <a:pt x="1569720" y="4389120"/>
                </a:cubicBezTo>
                <a:cubicBezTo>
                  <a:pt x="1557155" y="4439379"/>
                  <a:pt x="1549400" y="4490720"/>
                  <a:pt x="1539240" y="4541520"/>
                </a:cubicBezTo>
                <a:cubicBezTo>
                  <a:pt x="1534160" y="4566920"/>
                  <a:pt x="1533620" y="4593670"/>
                  <a:pt x="1524000" y="4617720"/>
                </a:cubicBezTo>
                <a:lnTo>
                  <a:pt x="1493520" y="4693920"/>
                </a:lnTo>
                <a:cubicBezTo>
                  <a:pt x="1503680" y="4790440"/>
                  <a:pt x="1470165" y="4902727"/>
                  <a:pt x="1524000" y="4983480"/>
                </a:cubicBezTo>
                <a:cubicBezTo>
                  <a:pt x="1552319" y="5025959"/>
                  <a:pt x="1628420" y="4985687"/>
                  <a:pt x="1676400" y="4968240"/>
                </a:cubicBezTo>
                <a:cubicBezTo>
                  <a:pt x="1691497" y="4962750"/>
                  <a:pt x="1684456" y="4936888"/>
                  <a:pt x="1691640" y="4922520"/>
                </a:cubicBezTo>
                <a:cubicBezTo>
                  <a:pt x="1699831" y="4906137"/>
                  <a:pt x="1713929" y="4893183"/>
                  <a:pt x="1722120" y="4876800"/>
                </a:cubicBezTo>
                <a:cubicBezTo>
                  <a:pt x="1729304" y="4862432"/>
                  <a:pt x="1727325" y="4843624"/>
                  <a:pt x="1737360" y="4831080"/>
                </a:cubicBezTo>
                <a:cubicBezTo>
                  <a:pt x="1748802" y="4816777"/>
                  <a:pt x="1769173" y="4812520"/>
                  <a:pt x="1783080" y="4800600"/>
                </a:cubicBezTo>
                <a:cubicBezTo>
                  <a:pt x="1804899" y="4781898"/>
                  <a:pt x="1826397" y="4762323"/>
                  <a:pt x="1844040" y="4739640"/>
                </a:cubicBezTo>
                <a:cubicBezTo>
                  <a:pt x="1862226" y="4716258"/>
                  <a:pt x="1871808" y="4687002"/>
                  <a:pt x="1889760" y="4663440"/>
                </a:cubicBezTo>
                <a:cubicBezTo>
                  <a:pt x="1953229" y="4580137"/>
                  <a:pt x="2013827" y="4493653"/>
                  <a:pt x="2087880" y="4419600"/>
                </a:cubicBezTo>
                <a:cubicBezTo>
                  <a:pt x="2103120" y="4404360"/>
                  <a:pt x="2120668" y="4391122"/>
                  <a:pt x="2133600" y="4373880"/>
                </a:cubicBezTo>
                <a:cubicBezTo>
                  <a:pt x="2247217" y="4222390"/>
                  <a:pt x="2117040" y="4359960"/>
                  <a:pt x="2225040" y="4251960"/>
                </a:cubicBezTo>
                <a:cubicBezTo>
                  <a:pt x="2262336" y="4140073"/>
                  <a:pt x="2232802" y="4183238"/>
                  <a:pt x="2301240" y="4114800"/>
                </a:cubicBezTo>
                <a:cubicBezTo>
                  <a:pt x="2311400" y="4084320"/>
                  <a:pt x="2324750" y="4054724"/>
                  <a:pt x="2331720" y="4023360"/>
                </a:cubicBezTo>
                <a:cubicBezTo>
                  <a:pt x="2345738" y="3960281"/>
                  <a:pt x="2365227" y="3877169"/>
                  <a:pt x="2377440" y="3810000"/>
                </a:cubicBezTo>
                <a:cubicBezTo>
                  <a:pt x="2411819" y="3620916"/>
                  <a:pt x="2374332" y="3790400"/>
                  <a:pt x="2407920" y="3672840"/>
                </a:cubicBezTo>
                <a:cubicBezTo>
                  <a:pt x="2413674" y="3652701"/>
                  <a:pt x="2408349" y="3626691"/>
                  <a:pt x="2423160" y="3611880"/>
                </a:cubicBezTo>
                <a:cubicBezTo>
                  <a:pt x="2437971" y="3597069"/>
                  <a:pt x="2464249" y="3603264"/>
                  <a:pt x="2484120" y="3596640"/>
                </a:cubicBezTo>
                <a:cubicBezTo>
                  <a:pt x="2510073" y="3587989"/>
                  <a:pt x="2536304" y="3579260"/>
                  <a:pt x="2560320" y="3566160"/>
                </a:cubicBezTo>
                <a:cubicBezTo>
                  <a:pt x="2592479" y="3548618"/>
                  <a:pt x="2651760" y="3505200"/>
                  <a:pt x="2651760" y="3505200"/>
                </a:cubicBezTo>
                <a:cubicBezTo>
                  <a:pt x="2661920" y="3484880"/>
                  <a:pt x="2670968" y="3463965"/>
                  <a:pt x="2682240" y="3444240"/>
                </a:cubicBezTo>
                <a:cubicBezTo>
                  <a:pt x="2691327" y="3428337"/>
                  <a:pt x="2704529" y="3414903"/>
                  <a:pt x="2712720" y="3398520"/>
                </a:cubicBezTo>
                <a:cubicBezTo>
                  <a:pt x="2719904" y="3384152"/>
                  <a:pt x="2716601" y="3364159"/>
                  <a:pt x="2727960" y="3352800"/>
                </a:cubicBezTo>
                <a:cubicBezTo>
                  <a:pt x="2744024" y="3336736"/>
                  <a:pt x="2768600" y="3332480"/>
                  <a:pt x="2788920" y="3322320"/>
                </a:cubicBezTo>
                <a:cubicBezTo>
                  <a:pt x="2829560" y="3332480"/>
                  <a:pt x="2872172" y="3336688"/>
                  <a:pt x="2910840" y="3352800"/>
                </a:cubicBezTo>
                <a:cubicBezTo>
                  <a:pt x="2934286" y="3362569"/>
                  <a:pt x="2950666" y="3384431"/>
                  <a:pt x="2971800" y="3398520"/>
                </a:cubicBezTo>
                <a:cubicBezTo>
                  <a:pt x="2996446" y="3414951"/>
                  <a:pt x="3020497" y="3433239"/>
                  <a:pt x="3048000" y="3444240"/>
                </a:cubicBezTo>
                <a:cubicBezTo>
                  <a:pt x="3072050" y="3453860"/>
                  <a:pt x="3098800" y="3454400"/>
                  <a:pt x="3124200" y="3459480"/>
                </a:cubicBezTo>
                <a:cubicBezTo>
                  <a:pt x="3139440" y="3474720"/>
                  <a:pt x="3153363" y="3491402"/>
                  <a:pt x="3169920" y="3505200"/>
                </a:cubicBezTo>
                <a:cubicBezTo>
                  <a:pt x="3183991" y="3516926"/>
                  <a:pt x="3207449" y="3519297"/>
                  <a:pt x="3215640" y="3535680"/>
                </a:cubicBezTo>
                <a:cubicBezTo>
                  <a:pt x="3234374" y="3573148"/>
                  <a:pt x="3232873" y="3617859"/>
                  <a:pt x="3246120" y="3657600"/>
                </a:cubicBezTo>
                <a:cubicBezTo>
                  <a:pt x="3256280" y="3688080"/>
                  <a:pt x="3262232" y="3720303"/>
                  <a:pt x="3276600" y="3749040"/>
                </a:cubicBezTo>
                <a:cubicBezTo>
                  <a:pt x="3292983" y="3781805"/>
                  <a:pt x="3320193" y="3808226"/>
                  <a:pt x="3337560" y="3840480"/>
                </a:cubicBezTo>
                <a:cubicBezTo>
                  <a:pt x="3355902" y="3874544"/>
                  <a:pt x="3364085" y="3913569"/>
                  <a:pt x="3383280" y="3947160"/>
                </a:cubicBezTo>
                <a:cubicBezTo>
                  <a:pt x="3425056" y="4020269"/>
                  <a:pt x="3474038" y="4074562"/>
                  <a:pt x="3535680" y="4130040"/>
                </a:cubicBezTo>
                <a:cubicBezTo>
                  <a:pt x="3559858" y="4151800"/>
                  <a:pt x="3586480" y="4170680"/>
                  <a:pt x="3611880" y="4191000"/>
                </a:cubicBezTo>
                <a:cubicBezTo>
                  <a:pt x="3616960" y="4206240"/>
                  <a:pt x="3618209" y="4223354"/>
                  <a:pt x="3627120" y="4236720"/>
                </a:cubicBezTo>
                <a:cubicBezTo>
                  <a:pt x="3639075" y="4254653"/>
                  <a:pt x="3665475" y="4262185"/>
                  <a:pt x="3672840" y="4282440"/>
                </a:cubicBezTo>
                <a:cubicBezTo>
                  <a:pt x="3686837" y="4320930"/>
                  <a:pt x="3681852" y="4363880"/>
                  <a:pt x="3688080" y="4404360"/>
                </a:cubicBezTo>
                <a:cubicBezTo>
                  <a:pt x="3692019" y="4429962"/>
                  <a:pt x="3698686" y="4455075"/>
                  <a:pt x="3703320" y="4480560"/>
                </a:cubicBezTo>
                <a:cubicBezTo>
                  <a:pt x="3708848" y="4510962"/>
                  <a:pt x="3710430" y="4542188"/>
                  <a:pt x="3718560" y="4572000"/>
                </a:cubicBezTo>
                <a:cubicBezTo>
                  <a:pt x="3725758" y="4598393"/>
                  <a:pt x="3738880" y="4622800"/>
                  <a:pt x="3749040" y="4648200"/>
                </a:cubicBezTo>
                <a:cubicBezTo>
                  <a:pt x="3774741" y="4879506"/>
                  <a:pt x="3739780" y="4708871"/>
                  <a:pt x="3794760" y="4846320"/>
                </a:cubicBezTo>
                <a:cubicBezTo>
                  <a:pt x="3806692" y="4876151"/>
                  <a:pt x="3802522" y="4915042"/>
                  <a:pt x="3825240" y="4937760"/>
                </a:cubicBezTo>
                <a:cubicBezTo>
                  <a:pt x="3840480" y="4953000"/>
                  <a:pt x="3853027" y="4971525"/>
                  <a:pt x="3870960" y="4983480"/>
                </a:cubicBezTo>
                <a:cubicBezTo>
                  <a:pt x="3884326" y="4992391"/>
                  <a:pt x="3902312" y="4991536"/>
                  <a:pt x="3916680" y="4998720"/>
                </a:cubicBezTo>
                <a:cubicBezTo>
                  <a:pt x="3933063" y="5006911"/>
                  <a:pt x="3946017" y="5021009"/>
                  <a:pt x="3962400" y="5029200"/>
                </a:cubicBezTo>
                <a:cubicBezTo>
                  <a:pt x="3976768" y="5036384"/>
                  <a:pt x="3993752" y="5037256"/>
                  <a:pt x="4008120" y="5044440"/>
                </a:cubicBezTo>
                <a:cubicBezTo>
                  <a:pt x="4139945" y="5110352"/>
                  <a:pt x="4028951" y="5076318"/>
                  <a:pt x="4145280" y="5105400"/>
                </a:cubicBezTo>
                <a:cubicBezTo>
                  <a:pt x="4160520" y="5125720"/>
                  <a:pt x="4173039" y="5148399"/>
                  <a:pt x="4191000" y="5166360"/>
                </a:cubicBezTo>
                <a:cubicBezTo>
                  <a:pt x="4220543" y="5195903"/>
                  <a:pt x="4245255" y="5199685"/>
                  <a:pt x="4282440" y="5212080"/>
                </a:cubicBezTo>
                <a:cubicBezTo>
                  <a:pt x="4302760" y="5207000"/>
                  <a:pt x="4325972" y="5208458"/>
                  <a:pt x="4343400" y="5196840"/>
                </a:cubicBezTo>
                <a:cubicBezTo>
                  <a:pt x="4376157" y="5175002"/>
                  <a:pt x="4373906" y="5135827"/>
                  <a:pt x="4389120" y="5105400"/>
                </a:cubicBezTo>
                <a:cubicBezTo>
                  <a:pt x="4397311" y="5089017"/>
                  <a:pt x="4409440" y="5074920"/>
                  <a:pt x="4419600" y="5059680"/>
                </a:cubicBezTo>
                <a:cubicBezTo>
                  <a:pt x="4469260" y="4811382"/>
                  <a:pt x="4462254" y="4879087"/>
                  <a:pt x="4404360" y="4404360"/>
                </a:cubicBezTo>
                <a:cubicBezTo>
                  <a:pt x="4401764" y="4383072"/>
                  <a:pt x="4328918" y="4338825"/>
                  <a:pt x="4312920" y="4328160"/>
                </a:cubicBezTo>
                <a:cubicBezTo>
                  <a:pt x="4302760" y="4312920"/>
                  <a:pt x="4289879" y="4299178"/>
                  <a:pt x="4282440" y="4282440"/>
                </a:cubicBezTo>
                <a:cubicBezTo>
                  <a:pt x="4248358" y="4205756"/>
                  <a:pt x="4237653" y="4119464"/>
                  <a:pt x="4221480" y="4038600"/>
                </a:cubicBezTo>
                <a:cubicBezTo>
                  <a:pt x="4220923" y="4028583"/>
                  <a:pt x="4207696" y="3699470"/>
                  <a:pt x="4191000" y="3627120"/>
                </a:cubicBezTo>
                <a:cubicBezTo>
                  <a:pt x="4185892" y="3604983"/>
                  <a:pt x="4170680" y="3586480"/>
                  <a:pt x="4160520" y="3566160"/>
                </a:cubicBezTo>
                <a:cubicBezTo>
                  <a:pt x="4155541" y="3536288"/>
                  <a:pt x="4139169" y="3431992"/>
                  <a:pt x="4130040" y="3398520"/>
                </a:cubicBezTo>
                <a:cubicBezTo>
                  <a:pt x="4121586" y="3367523"/>
                  <a:pt x="4108014" y="3338077"/>
                  <a:pt x="4099560" y="3307080"/>
                </a:cubicBezTo>
                <a:cubicBezTo>
                  <a:pt x="4099068" y="3305276"/>
                  <a:pt x="4081411" y="3199546"/>
                  <a:pt x="4069080" y="3185160"/>
                </a:cubicBezTo>
                <a:cubicBezTo>
                  <a:pt x="4047911" y="3160463"/>
                  <a:pt x="4021974" y="3138747"/>
                  <a:pt x="3992880" y="3124200"/>
                </a:cubicBezTo>
                <a:cubicBezTo>
                  <a:pt x="3969712" y="3112616"/>
                  <a:pt x="3942441" y="3111672"/>
                  <a:pt x="3916680" y="3108960"/>
                </a:cubicBezTo>
                <a:cubicBezTo>
                  <a:pt x="3845771" y="3101496"/>
                  <a:pt x="3774440" y="3098800"/>
                  <a:pt x="3703320" y="3093720"/>
                </a:cubicBezTo>
                <a:cubicBezTo>
                  <a:pt x="3693160" y="3073400"/>
                  <a:pt x="3684112" y="3052485"/>
                  <a:pt x="3672840" y="3032760"/>
                </a:cubicBezTo>
                <a:cubicBezTo>
                  <a:pt x="3663753" y="3016857"/>
                  <a:pt x="3649575" y="3003875"/>
                  <a:pt x="3642360" y="2987040"/>
                </a:cubicBezTo>
                <a:cubicBezTo>
                  <a:pt x="3634109" y="2967788"/>
                  <a:pt x="3631830" y="2946489"/>
                  <a:pt x="3627120" y="2926080"/>
                </a:cubicBezTo>
                <a:cubicBezTo>
                  <a:pt x="3616589" y="2880444"/>
                  <a:pt x="3606800" y="2834640"/>
                  <a:pt x="3596640" y="2788920"/>
                </a:cubicBezTo>
                <a:cubicBezTo>
                  <a:pt x="3601720" y="2626360"/>
                  <a:pt x="3584508" y="2461560"/>
                  <a:pt x="3611880" y="2301240"/>
                </a:cubicBezTo>
                <a:cubicBezTo>
                  <a:pt x="3621128" y="2247075"/>
                  <a:pt x="3670351" y="2208039"/>
                  <a:pt x="3703320" y="2164080"/>
                </a:cubicBezTo>
                <a:cubicBezTo>
                  <a:pt x="3730612" y="2127691"/>
                  <a:pt x="3774683" y="2099128"/>
                  <a:pt x="3810000" y="2072640"/>
                </a:cubicBezTo>
                <a:cubicBezTo>
                  <a:pt x="3908697" y="1908145"/>
                  <a:pt x="3792583" y="2074575"/>
                  <a:pt x="3931920" y="1950720"/>
                </a:cubicBezTo>
                <a:cubicBezTo>
                  <a:pt x="4033480" y="1860444"/>
                  <a:pt x="3947544" y="1889540"/>
                  <a:pt x="4053840" y="1828800"/>
                </a:cubicBezTo>
                <a:cubicBezTo>
                  <a:pt x="4067788" y="1820830"/>
                  <a:pt x="4085192" y="1820744"/>
                  <a:pt x="4099560" y="1813560"/>
                </a:cubicBezTo>
                <a:cubicBezTo>
                  <a:pt x="4126054" y="1800313"/>
                  <a:pt x="4147659" y="1777207"/>
                  <a:pt x="4175760" y="1767840"/>
                </a:cubicBezTo>
                <a:cubicBezTo>
                  <a:pt x="4209838" y="1756481"/>
                  <a:pt x="4247217" y="1759645"/>
                  <a:pt x="4282440" y="1752600"/>
                </a:cubicBezTo>
                <a:cubicBezTo>
                  <a:pt x="4556431" y="1697802"/>
                  <a:pt x="4220508" y="1733611"/>
                  <a:pt x="4648200" y="1706880"/>
                </a:cubicBezTo>
                <a:cubicBezTo>
                  <a:pt x="4841240" y="1717040"/>
                  <a:pt x="5034709" y="1720968"/>
                  <a:pt x="5227320" y="1737360"/>
                </a:cubicBezTo>
                <a:cubicBezTo>
                  <a:pt x="5273987" y="1741332"/>
                  <a:pt x="5318554" y="1758655"/>
                  <a:pt x="5364480" y="1767840"/>
                </a:cubicBezTo>
                <a:cubicBezTo>
                  <a:pt x="5394780" y="1773900"/>
                  <a:pt x="5425440" y="1778000"/>
                  <a:pt x="5455920" y="1783080"/>
                </a:cubicBezTo>
                <a:cubicBezTo>
                  <a:pt x="5471160" y="1793240"/>
                  <a:pt x="5484490" y="1807129"/>
                  <a:pt x="5501640" y="1813560"/>
                </a:cubicBezTo>
                <a:cubicBezTo>
                  <a:pt x="5525894" y="1822655"/>
                  <a:pt x="5551937" y="1828800"/>
                  <a:pt x="5577840" y="1828800"/>
                </a:cubicBezTo>
                <a:cubicBezTo>
                  <a:pt x="5760791" y="1828800"/>
                  <a:pt x="5943600" y="1818640"/>
                  <a:pt x="6126480" y="1813560"/>
                </a:cubicBezTo>
                <a:cubicBezTo>
                  <a:pt x="6220635" y="1750790"/>
                  <a:pt x="6133236" y="1825461"/>
                  <a:pt x="6187440" y="1676400"/>
                </a:cubicBezTo>
                <a:cubicBezTo>
                  <a:pt x="6196120" y="1652529"/>
                  <a:pt x="6220825" y="1637644"/>
                  <a:pt x="6233160" y="1615440"/>
                </a:cubicBezTo>
                <a:cubicBezTo>
                  <a:pt x="6246446" y="1591526"/>
                  <a:pt x="6254291" y="1564950"/>
                  <a:pt x="6263640" y="1539240"/>
                </a:cubicBezTo>
                <a:cubicBezTo>
                  <a:pt x="6300795" y="1437063"/>
                  <a:pt x="6291816" y="1461624"/>
                  <a:pt x="6309360" y="1356360"/>
                </a:cubicBezTo>
                <a:cubicBezTo>
                  <a:pt x="6010176" y="1296523"/>
                  <a:pt x="6331255" y="1356767"/>
                  <a:pt x="5577840" y="1310640"/>
                </a:cubicBezTo>
                <a:cubicBezTo>
                  <a:pt x="5499454" y="1305841"/>
                  <a:pt x="5426676" y="1274600"/>
                  <a:pt x="5349240" y="1264920"/>
                </a:cubicBezTo>
                <a:cubicBezTo>
                  <a:pt x="5252936" y="1252882"/>
                  <a:pt x="5156670" y="1237946"/>
                  <a:pt x="5059680" y="1234440"/>
                </a:cubicBezTo>
                <a:cubicBezTo>
                  <a:pt x="4734733" y="1222695"/>
                  <a:pt x="4409440" y="1224280"/>
                  <a:pt x="4084320" y="1219200"/>
                </a:cubicBezTo>
                <a:cubicBezTo>
                  <a:pt x="3887500" y="1194598"/>
                  <a:pt x="3820336" y="1177956"/>
                  <a:pt x="3566160" y="1234440"/>
                </a:cubicBezTo>
                <a:cubicBezTo>
                  <a:pt x="3545713" y="1238984"/>
                  <a:pt x="3555464" y="1274953"/>
                  <a:pt x="3550920" y="1295400"/>
                </a:cubicBezTo>
                <a:cubicBezTo>
                  <a:pt x="3543964" y="1326701"/>
                  <a:pt x="3536780" y="1384640"/>
                  <a:pt x="3520440" y="1417320"/>
                </a:cubicBezTo>
                <a:cubicBezTo>
                  <a:pt x="3512249" y="1433703"/>
                  <a:pt x="3504263" y="1451598"/>
                  <a:pt x="3489960" y="1463040"/>
                </a:cubicBezTo>
                <a:cubicBezTo>
                  <a:pt x="3477416" y="1473075"/>
                  <a:pt x="3459480" y="1473200"/>
                  <a:pt x="3444240" y="1478280"/>
                </a:cubicBezTo>
                <a:cubicBezTo>
                  <a:pt x="3413760" y="1463040"/>
                  <a:pt x="3378270" y="1455200"/>
                  <a:pt x="3352800" y="1432560"/>
                </a:cubicBezTo>
                <a:cubicBezTo>
                  <a:pt x="3278768" y="1366754"/>
                  <a:pt x="3326664" y="1365047"/>
                  <a:pt x="3291840" y="1295400"/>
                </a:cubicBezTo>
                <a:cubicBezTo>
                  <a:pt x="3275457" y="1262635"/>
                  <a:pt x="3230880" y="1203960"/>
                  <a:pt x="3230880" y="1203960"/>
                </a:cubicBezTo>
                <a:cubicBezTo>
                  <a:pt x="3235960" y="1051560"/>
                  <a:pt x="3236895" y="898965"/>
                  <a:pt x="3246120" y="746760"/>
                </a:cubicBezTo>
                <a:cubicBezTo>
                  <a:pt x="3247092" y="730725"/>
                  <a:pt x="3249019" y="711324"/>
                  <a:pt x="3261360" y="701040"/>
                </a:cubicBezTo>
                <a:cubicBezTo>
                  <a:pt x="3282376" y="683527"/>
                  <a:pt x="3311607" y="679211"/>
                  <a:pt x="3337560" y="670560"/>
                </a:cubicBezTo>
                <a:cubicBezTo>
                  <a:pt x="3387875" y="653788"/>
                  <a:pt x="3439337" y="640660"/>
                  <a:pt x="3489960" y="624840"/>
                </a:cubicBezTo>
                <a:cubicBezTo>
                  <a:pt x="3638374" y="578461"/>
                  <a:pt x="3526042" y="608199"/>
                  <a:pt x="3642360" y="579120"/>
                </a:cubicBezTo>
                <a:cubicBezTo>
                  <a:pt x="3668027" y="562008"/>
                  <a:pt x="3713213" y="540352"/>
                  <a:pt x="3718560" y="502920"/>
                </a:cubicBezTo>
                <a:cubicBezTo>
                  <a:pt x="3721522" y="482185"/>
                  <a:pt x="3709944" y="461831"/>
                  <a:pt x="3703320" y="441960"/>
                </a:cubicBezTo>
                <a:cubicBezTo>
                  <a:pt x="3694669" y="416007"/>
                  <a:pt x="3687339" y="388958"/>
                  <a:pt x="3672840" y="365760"/>
                </a:cubicBezTo>
                <a:cubicBezTo>
                  <a:pt x="3656950" y="340336"/>
                  <a:pt x="3537116" y="244827"/>
                  <a:pt x="3535680" y="243840"/>
                </a:cubicBezTo>
                <a:cubicBezTo>
                  <a:pt x="3486862" y="210277"/>
                  <a:pt x="3383280" y="152400"/>
                  <a:pt x="3383280" y="152400"/>
                </a:cubicBezTo>
                <a:cubicBezTo>
                  <a:pt x="3373120" y="137160"/>
                  <a:pt x="3368332" y="116388"/>
                  <a:pt x="3352800" y="106680"/>
                </a:cubicBezTo>
                <a:cubicBezTo>
                  <a:pt x="3325555" y="89652"/>
                  <a:pt x="3261360" y="76200"/>
                  <a:pt x="3261360" y="76200"/>
                </a:cubicBezTo>
                <a:cubicBezTo>
                  <a:pt x="3251200" y="60960"/>
                  <a:pt x="3245183" y="41922"/>
                  <a:pt x="3230880" y="30480"/>
                </a:cubicBezTo>
                <a:cubicBezTo>
                  <a:pt x="3215259" y="17983"/>
                  <a:pt x="3112755" y="759"/>
                  <a:pt x="3108960" y="0"/>
                </a:cubicBezTo>
                <a:cubicBezTo>
                  <a:pt x="2295596" y="62566"/>
                  <a:pt x="2573510" y="-3297"/>
                  <a:pt x="2255520" y="76200"/>
                </a:cubicBezTo>
                <a:cubicBezTo>
                  <a:pt x="2208896" y="216073"/>
                  <a:pt x="2228237" y="135671"/>
                  <a:pt x="2209800" y="320040"/>
                </a:cubicBezTo>
                <a:cubicBezTo>
                  <a:pt x="2219960" y="502920"/>
                  <a:pt x="2222055" y="686427"/>
                  <a:pt x="2240280" y="868680"/>
                </a:cubicBezTo>
                <a:cubicBezTo>
                  <a:pt x="2242541" y="891286"/>
                  <a:pt x="2256216" y="912187"/>
                  <a:pt x="2270760" y="929640"/>
                </a:cubicBezTo>
                <a:cubicBezTo>
                  <a:pt x="2298626" y="963080"/>
                  <a:pt x="2377313" y="980398"/>
                  <a:pt x="2407920" y="990600"/>
                </a:cubicBezTo>
                <a:lnTo>
                  <a:pt x="2453640" y="1005840"/>
                </a:lnTo>
                <a:cubicBezTo>
                  <a:pt x="2463800" y="1021080"/>
                  <a:pt x="2484120" y="1033244"/>
                  <a:pt x="2484120" y="1051560"/>
                </a:cubicBezTo>
                <a:cubicBezTo>
                  <a:pt x="2484120" y="1113361"/>
                  <a:pt x="2465760" y="1173839"/>
                  <a:pt x="2453640" y="1234440"/>
                </a:cubicBezTo>
                <a:cubicBezTo>
                  <a:pt x="2450490" y="1250192"/>
                  <a:pt x="2447311" y="1266794"/>
                  <a:pt x="2438400" y="1280160"/>
                </a:cubicBezTo>
                <a:cubicBezTo>
                  <a:pt x="2414931" y="1315363"/>
                  <a:pt x="2380696" y="1333869"/>
                  <a:pt x="2346960" y="1356360"/>
                </a:cubicBezTo>
                <a:cubicBezTo>
                  <a:pt x="2319867" y="1410547"/>
                  <a:pt x="2316189" y="1410717"/>
                  <a:pt x="2301240" y="1463040"/>
                </a:cubicBezTo>
                <a:cubicBezTo>
                  <a:pt x="2295486" y="1483179"/>
                  <a:pt x="2301903" y="1510369"/>
                  <a:pt x="2286000" y="1524000"/>
                </a:cubicBezTo>
                <a:cubicBezTo>
                  <a:pt x="2261606" y="1544909"/>
                  <a:pt x="2194560" y="1554480"/>
                  <a:pt x="2194560" y="1554480"/>
                </a:cubicBezTo>
                <a:cubicBezTo>
                  <a:pt x="2139201" y="1536027"/>
                  <a:pt x="2242820" y="1534160"/>
                  <a:pt x="2179320" y="152400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フリーフォーム 60">
            <a:extLst>
              <a:ext uri="{FF2B5EF4-FFF2-40B4-BE49-F238E27FC236}">
                <a16:creationId xmlns:a16="http://schemas.microsoft.com/office/drawing/2014/main" id="{D4D72EA4-4EB0-4ED9-BAF5-87DB46C59D5E}"/>
              </a:ext>
            </a:extLst>
          </p:cNvPr>
          <p:cNvSpPr/>
          <p:nvPr/>
        </p:nvSpPr>
        <p:spPr>
          <a:xfrm>
            <a:off x="5897914" y="1571219"/>
            <a:ext cx="2016223" cy="2117736"/>
          </a:xfrm>
          <a:custGeom>
            <a:avLst/>
            <a:gdLst>
              <a:gd name="connsiteX0" fmla="*/ 2179320 w 6309360"/>
              <a:gd name="connsiteY0" fmla="*/ 1524000 h 5212080"/>
              <a:gd name="connsiteX1" fmla="*/ 1813560 w 6309360"/>
              <a:gd name="connsiteY1" fmla="*/ 1493520 h 5212080"/>
              <a:gd name="connsiteX2" fmla="*/ 1752600 w 6309360"/>
              <a:gd name="connsiteY2" fmla="*/ 1463040 h 5212080"/>
              <a:gd name="connsiteX3" fmla="*/ 1645920 w 6309360"/>
              <a:gd name="connsiteY3" fmla="*/ 1432560 h 5212080"/>
              <a:gd name="connsiteX4" fmla="*/ 655320 w 6309360"/>
              <a:gd name="connsiteY4" fmla="*/ 1447800 h 5212080"/>
              <a:gd name="connsiteX5" fmla="*/ 518160 w 6309360"/>
              <a:gd name="connsiteY5" fmla="*/ 1478280 h 5212080"/>
              <a:gd name="connsiteX6" fmla="*/ 365760 w 6309360"/>
              <a:gd name="connsiteY6" fmla="*/ 1493520 h 5212080"/>
              <a:gd name="connsiteX7" fmla="*/ 198120 w 6309360"/>
              <a:gd name="connsiteY7" fmla="*/ 1524000 h 5212080"/>
              <a:gd name="connsiteX8" fmla="*/ 91440 w 6309360"/>
              <a:gd name="connsiteY8" fmla="*/ 1539240 h 5212080"/>
              <a:gd name="connsiteX9" fmla="*/ 30480 w 6309360"/>
              <a:gd name="connsiteY9" fmla="*/ 1630680 h 5212080"/>
              <a:gd name="connsiteX10" fmla="*/ 0 w 6309360"/>
              <a:gd name="connsiteY10" fmla="*/ 1737360 h 5212080"/>
              <a:gd name="connsiteX11" fmla="*/ 289560 w 6309360"/>
              <a:gd name="connsiteY11" fmla="*/ 1767840 h 5212080"/>
              <a:gd name="connsiteX12" fmla="*/ 807720 w 6309360"/>
              <a:gd name="connsiteY12" fmla="*/ 1783080 h 5212080"/>
              <a:gd name="connsiteX13" fmla="*/ 899160 w 6309360"/>
              <a:gd name="connsiteY13" fmla="*/ 1798320 h 5212080"/>
              <a:gd name="connsiteX14" fmla="*/ 1234440 w 6309360"/>
              <a:gd name="connsiteY14" fmla="*/ 1828800 h 5212080"/>
              <a:gd name="connsiteX15" fmla="*/ 1386840 w 6309360"/>
              <a:gd name="connsiteY15" fmla="*/ 1844040 h 5212080"/>
              <a:gd name="connsiteX16" fmla="*/ 1463040 w 6309360"/>
              <a:gd name="connsiteY16" fmla="*/ 1859280 h 5212080"/>
              <a:gd name="connsiteX17" fmla="*/ 1554480 w 6309360"/>
              <a:gd name="connsiteY17" fmla="*/ 1889760 h 5212080"/>
              <a:gd name="connsiteX18" fmla="*/ 1828800 w 6309360"/>
              <a:gd name="connsiteY18" fmla="*/ 1905000 h 5212080"/>
              <a:gd name="connsiteX19" fmla="*/ 1889760 w 6309360"/>
              <a:gd name="connsiteY19" fmla="*/ 1920240 h 5212080"/>
              <a:gd name="connsiteX20" fmla="*/ 1935480 w 6309360"/>
              <a:gd name="connsiteY20" fmla="*/ 1950720 h 5212080"/>
              <a:gd name="connsiteX21" fmla="*/ 2042160 w 6309360"/>
              <a:gd name="connsiteY21" fmla="*/ 2026920 h 5212080"/>
              <a:gd name="connsiteX22" fmla="*/ 2057400 w 6309360"/>
              <a:gd name="connsiteY22" fmla="*/ 2072640 h 5212080"/>
              <a:gd name="connsiteX23" fmla="*/ 2148840 w 6309360"/>
              <a:gd name="connsiteY23" fmla="*/ 2133600 h 5212080"/>
              <a:gd name="connsiteX24" fmla="*/ 2164080 w 6309360"/>
              <a:gd name="connsiteY24" fmla="*/ 2179320 h 5212080"/>
              <a:gd name="connsiteX25" fmla="*/ 2225040 w 6309360"/>
              <a:gd name="connsiteY25" fmla="*/ 2209800 h 5212080"/>
              <a:gd name="connsiteX26" fmla="*/ 2209800 w 6309360"/>
              <a:gd name="connsiteY26" fmla="*/ 2545080 h 5212080"/>
              <a:gd name="connsiteX27" fmla="*/ 2194560 w 6309360"/>
              <a:gd name="connsiteY27" fmla="*/ 2788920 h 5212080"/>
              <a:gd name="connsiteX28" fmla="*/ 2164080 w 6309360"/>
              <a:gd name="connsiteY28" fmla="*/ 2956560 h 5212080"/>
              <a:gd name="connsiteX29" fmla="*/ 2148840 w 6309360"/>
              <a:gd name="connsiteY29" fmla="*/ 3002280 h 5212080"/>
              <a:gd name="connsiteX30" fmla="*/ 2103120 w 6309360"/>
              <a:gd name="connsiteY30" fmla="*/ 3108960 h 5212080"/>
              <a:gd name="connsiteX31" fmla="*/ 2057400 w 6309360"/>
              <a:gd name="connsiteY31" fmla="*/ 3322320 h 5212080"/>
              <a:gd name="connsiteX32" fmla="*/ 1996440 w 6309360"/>
              <a:gd name="connsiteY32" fmla="*/ 3657600 h 5212080"/>
              <a:gd name="connsiteX33" fmla="*/ 1905000 w 6309360"/>
              <a:gd name="connsiteY33" fmla="*/ 3810000 h 5212080"/>
              <a:gd name="connsiteX34" fmla="*/ 1874520 w 6309360"/>
              <a:gd name="connsiteY34" fmla="*/ 3870960 h 5212080"/>
              <a:gd name="connsiteX35" fmla="*/ 1828800 w 6309360"/>
              <a:gd name="connsiteY35" fmla="*/ 3886200 h 5212080"/>
              <a:gd name="connsiteX36" fmla="*/ 1767840 w 6309360"/>
              <a:gd name="connsiteY36" fmla="*/ 3962400 h 5212080"/>
              <a:gd name="connsiteX37" fmla="*/ 1645920 w 6309360"/>
              <a:gd name="connsiteY37" fmla="*/ 4099560 h 5212080"/>
              <a:gd name="connsiteX38" fmla="*/ 1600200 w 6309360"/>
              <a:gd name="connsiteY38" fmla="*/ 4297680 h 5212080"/>
              <a:gd name="connsiteX39" fmla="*/ 1569720 w 6309360"/>
              <a:gd name="connsiteY39" fmla="*/ 4389120 h 5212080"/>
              <a:gd name="connsiteX40" fmla="*/ 1539240 w 6309360"/>
              <a:gd name="connsiteY40" fmla="*/ 4541520 h 5212080"/>
              <a:gd name="connsiteX41" fmla="*/ 1524000 w 6309360"/>
              <a:gd name="connsiteY41" fmla="*/ 4617720 h 5212080"/>
              <a:gd name="connsiteX42" fmla="*/ 1493520 w 6309360"/>
              <a:gd name="connsiteY42" fmla="*/ 4693920 h 5212080"/>
              <a:gd name="connsiteX43" fmla="*/ 1524000 w 6309360"/>
              <a:gd name="connsiteY43" fmla="*/ 4983480 h 5212080"/>
              <a:gd name="connsiteX44" fmla="*/ 1676400 w 6309360"/>
              <a:gd name="connsiteY44" fmla="*/ 4968240 h 5212080"/>
              <a:gd name="connsiteX45" fmla="*/ 1691640 w 6309360"/>
              <a:gd name="connsiteY45" fmla="*/ 4922520 h 5212080"/>
              <a:gd name="connsiteX46" fmla="*/ 1722120 w 6309360"/>
              <a:gd name="connsiteY46" fmla="*/ 4876800 h 5212080"/>
              <a:gd name="connsiteX47" fmla="*/ 1737360 w 6309360"/>
              <a:gd name="connsiteY47" fmla="*/ 4831080 h 5212080"/>
              <a:gd name="connsiteX48" fmla="*/ 1783080 w 6309360"/>
              <a:gd name="connsiteY48" fmla="*/ 4800600 h 5212080"/>
              <a:gd name="connsiteX49" fmla="*/ 1844040 w 6309360"/>
              <a:gd name="connsiteY49" fmla="*/ 4739640 h 5212080"/>
              <a:gd name="connsiteX50" fmla="*/ 1889760 w 6309360"/>
              <a:gd name="connsiteY50" fmla="*/ 4663440 h 5212080"/>
              <a:gd name="connsiteX51" fmla="*/ 2087880 w 6309360"/>
              <a:gd name="connsiteY51" fmla="*/ 4419600 h 5212080"/>
              <a:gd name="connsiteX52" fmla="*/ 2133600 w 6309360"/>
              <a:gd name="connsiteY52" fmla="*/ 4373880 h 5212080"/>
              <a:gd name="connsiteX53" fmla="*/ 2225040 w 6309360"/>
              <a:gd name="connsiteY53" fmla="*/ 4251960 h 5212080"/>
              <a:gd name="connsiteX54" fmla="*/ 2301240 w 6309360"/>
              <a:gd name="connsiteY54" fmla="*/ 4114800 h 5212080"/>
              <a:gd name="connsiteX55" fmla="*/ 2331720 w 6309360"/>
              <a:gd name="connsiteY55" fmla="*/ 4023360 h 5212080"/>
              <a:gd name="connsiteX56" fmla="*/ 2377440 w 6309360"/>
              <a:gd name="connsiteY56" fmla="*/ 3810000 h 5212080"/>
              <a:gd name="connsiteX57" fmla="*/ 2407920 w 6309360"/>
              <a:gd name="connsiteY57" fmla="*/ 3672840 h 5212080"/>
              <a:gd name="connsiteX58" fmla="*/ 2423160 w 6309360"/>
              <a:gd name="connsiteY58" fmla="*/ 3611880 h 5212080"/>
              <a:gd name="connsiteX59" fmla="*/ 2484120 w 6309360"/>
              <a:gd name="connsiteY59" fmla="*/ 3596640 h 5212080"/>
              <a:gd name="connsiteX60" fmla="*/ 2560320 w 6309360"/>
              <a:gd name="connsiteY60" fmla="*/ 3566160 h 5212080"/>
              <a:gd name="connsiteX61" fmla="*/ 2651760 w 6309360"/>
              <a:gd name="connsiteY61" fmla="*/ 3505200 h 5212080"/>
              <a:gd name="connsiteX62" fmla="*/ 2682240 w 6309360"/>
              <a:gd name="connsiteY62" fmla="*/ 3444240 h 5212080"/>
              <a:gd name="connsiteX63" fmla="*/ 2712720 w 6309360"/>
              <a:gd name="connsiteY63" fmla="*/ 3398520 h 5212080"/>
              <a:gd name="connsiteX64" fmla="*/ 2727960 w 6309360"/>
              <a:gd name="connsiteY64" fmla="*/ 3352800 h 5212080"/>
              <a:gd name="connsiteX65" fmla="*/ 2788920 w 6309360"/>
              <a:gd name="connsiteY65" fmla="*/ 3322320 h 5212080"/>
              <a:gd name="connsiteX66" fmla="*/ 2910840 w 6309360"/>
              <a:gd name="connsiteY66" fmla="*/ 3352800 h 5212080"/>
              <a:gd name="connsiteX67" fmla="*/ 2971800 w 6309360"/>
              <a:gd name="connsiteY67" fmla="*/ 3398520 h 5212080"/>
              <a:gd name="connsiteX68" fmla="*/ 3048000 w 6309360"/>
              <a:gd name="connsiteY68" fmla="*/ 3444240 h 5212080"/>
              <a:gd name="connsiteX69" fmla="*/ 3124200 w 6309360"/>
              <a:gd name="connsiteY69" fmla="*/ 3459480 h 5212080"/>
              <a:gd name="connsiteX70" fmla="*/ 3169920 w 6309360"/>
              <a:gd name="connsiteY70" fmla="*/ 3505200 h 5212080"/>
              <a:gd name="connsiteX71" fmla="*/ 3215640 w 6309360"/>
              <a:gd name="connsiteY71" fmla="*/ 3535680 h 5212080"/>
              <a:gd name="connsiteX72" fmla="*/ 3246120 w 6309360"/>
              <a:gd name="connsiteY72" fmla="*/ 3657600 h 5212080"/>
              <a:gd name="connsiteX73" fmla="*/ 3276600 w 6309360"/>
              <a:gd name="connsiteY73" fmla="*/ 3749040 h 5212080"/>
              <a:gd name="connsiteX74" fmla="*/ 3337560 w 6309360"/>
              <a:gd name="connsiteY74" fmla="*/ 3840480 h 5212080"/>
              <a:gd name="connsiteX75" fmla="*/ 3383280 w 6309360"/>
              <a:gd name="connsiteY75" fmla="*/ 3947160 h 5212080"/>
              <a:gd name="connsiteX76" fmla="*/ 3535680 w 6309360"/>
              <a:gd name="connsiteY76" fmla="*/ 4130040 h 5212080"/>
              <a:gd name="connsiteX77" fmla="*/ 3611880 w 6309360"/>
              <a:gd name="connsiteY77" fmla="*/ 4191000 h 5212080"/>
              <a:gd name="connsiteX78" fmla="*/ 3627120 w 6309360"/>
              <a:gd name="connsiteY78" fmla="*/ 4236720 h 5212080"/>
              <a:gd name="connsiteX79" fmla="*/ 3672840 w 6309360"/>
              <a:gd name="connsiteY79" fmla="*/ 4282440 h 5212080"/>
              <a:gd name="connsiteX80" fmla="*/ 3688080 w 6309360"/>
              <a:gd name="connsiteY80" fmla="*/ 4404360 h 5212080"/>
              <a:gd name="connsiteX81" fmla="*/ 3703320 w 6309360"/>
              <a:gd name="connsiteY81" fmla="*/ 4480560 h 5212080"/>
              <a:gd name="connsiteX82" fmla="*/ 3718560 w 6309360"/>
              <a:gd name="connsiteY82" fmla="*/ 4572000 h 5212080"/>
              <a:gd name="connsiteX83" fmla="*/ 3749040 w 6309360"/>
              <a:gd name="connsiteY83" fmla="*/ 4648200 h 5212080"/>
              <a:gd name="connsiteX84" fmla="*/ 3794760 w 6309360"/>
              <a:gd name="connsiteY84" fmla="*/ 4846320 h 5212080"/>
              <a:gd name="connsiteX85" fmla="*/ 3825240 w 6309360"/>
              <a:gd name="connsiteY85" fmla="*/ 4937760 h 5212080"/>
              <a:gd name="connsiteX86" fmla="*/ 3870960 w 6309360"/>
              <a:gd name="connsiteY86" fmla="*/ 4983480 h 5212080"/>
              <a:gd name="connsiteX87" fmla="*/ 3916680 w 6309360"/>
              <a:gd name="connsiteY87" fmla="*/ 4998720 h 5212080"/>
              <a:gd name="connsiteX88" fmla="*/ 3962400 w 6309360"/>
              <a:gd name="connsiteY88" fmla="*/ 5029200 h 5212080"/>
              <a:gd name="connsiteX89" fmla="*/ 4008120 w 6309360"/>
              <a:gd name="connsiteY89" fmla="*/ 5044440 h 5212080"/>
              <a:gd name="connsiteX90" fmla="*/ 4145280 w 6309360"/>
              <a:gd name="connsiteY90" fmla="*/ 5105400 h 5212080"/>
              <a:gd name="connsiteX91" fmla="*/ 4191000 w 6309360"/>
              <a:gd name="connsiteY91" fmla="*/ 5166360 h 5212080"/>
              <a:gd name="connsiteX92" fmla="*/ 4282440 w 6309360"/>
              <a:gd name="connsiteY92" fmla="*/ 5212080 h 5212080"/>
              <a:gd name="connsiteX93" fmla="*/ 4343400 w 6309360"/>
              <a:gd name="connsiteY93" fmla="*/ 5196840 h 5212080"/>
              <a:gd name="connsiteX94" fmla="*/ 4389120 w 6309360"/>
              <a:gd name="connsiteY94" fmla="*/ 5105400 h 5212080"/>
              <a:gd name="connsiteX95" fmla="*/ 4419600 w 6309360"/>
              <a:gd name="connsiteY95" fmla="*/ 5059680 h 5212080"/>
              <a:gd name="connsiteX96" fmla="*/ 4404360 w 6309360"/>
              <a:gd name="connsiteY96" fmla="*/ 4404360 h 5212080"/>
              <a:gd name="connsiteX97" fmla="*/ 4312920 w 6309360"/>
              <a:gd name="connsiteY97" fmla="*/ 4328160 h 5212080"/>
              <a:gd name="connsiteX98" fmla="*/ 4282440 w 6309360"/>
              <a:gd name="connsiteY98" fmla="*/ 4282440 h 5212080"/>
              <a:gd name="connsiteX99" fmla="*/ 4221480 w 6309360"/>
              <a:gd name="connsiteY99" fmla="*/ 4038600 h 5212080"/>
              <a:gd name="connsiteX100" fmla="*/ 4191000 w 6309360"/>
              <a:gd name="connsiteY100" fmla="*/ 3627120 h 5212080"/>
              <a:gd name="connsiteX101" fmla="*/ 4160520 w 6309360"/>
              <a:gd name="connsiteY101" fmla="*/ 3566160 h 5212080"/>
              <a:gd name="connsiteX102" fmla="*/ 4130040 w 6309360"/>
              <a:gd name="connsiteY102" fmla="*/ 3398520 h 5212080"/>
              <a:gd name="connsiteX103" fmla="*/ 4099560 w 6309360"/>
              <a:gd name="connsiteY103" fmla="*/ 3307080 h 5212080"/>
              <a:gd name="connsiteX104" fmla="*/ 4069080 w 6309360"/>
              <a:gd name="connsiteY104" fmla="*/ 3185160 h 5212080"/>
              <a:gd name="connsiteX105" fmla="*/ 3992880 w 6309360"/>
              <a:gd name="connsiteY105" fmla="*/ 3124200 h 5212080"/>
              <a:gd name="connsiteX106" fmla="*/ 3916680 w 6309360"/>
              <a:gd name="connsiteY106" fmla="*/ 3108960 h 5212080"/>
              <a:gd name="connsiteX107" fmla="*/ 3703320 w 6309360"/>
              <a:gd name="connsiteY107" fmla="*/ 3093720 h 5212080"/>
              <a:gd name="connsiteX108" fmla="*/ 3672840 w 6309360"/>
              <a:gd name="connsiteY108" fmla="*/ 3032760 h 5212080"/>
              <a:gd name="connsiteX109" fmla="*/ 3642360 w 6309360"/>
              <a:gd name="connsiteY109" fmla="*/ 2987040 h 5212080"/>
              <a:gd name="connsiteX110" fmla="*/ 3627120 w 6309360"/>
              <a:gd name="connsiteY110" fmla="*/ 2926080 h 5212080"/>
              <a:gd name="connsiteX111" fmla="*/ 3596640 w 6309360"/>
              <a:gd name="connsiteY111" fmla="*/ 2788920 h 5212080"/>
              <a:gd name="connsiteX112" fmla="*/ 3611880 w 6309360"/>
              <a:gd name="connsiteY112" fmla="*/ 2301240 h 5212080"/>
              <a:gd name="connsiteX113" fmla="*/ 3703320 w 6309360"/>
              <a:gd name="connsiteY113" fmla="*/ 2164080 h 5212080"/>
              <a:gd name="connsiteX114" fmla="*/ 3810000 w 6309360"/>
              <a:gd name="connsiteY114" fmla="*/ 2072640 h 5212080"/>
              <a:gd name="connsiteX115" fmla="*/ 3931920 w 6309360"/>
              <a:gd name="connsiteY115" fmla="*/ 1950720 h 5212080"/>
              <a:gd name="connsiteX116" fmla="*/ 4053840 w 6309360"/>
              <a:gd name="connsiteY116" fmla="*/ 1828800 h 5212080"/>
              <a:gd name="connsiteX117" fmla="*/ 4099560 w 6309360"/>
              <a:gd name="connsiteY117" fmla="*/ 1813560 h 5212080"/>
              <a:gd name="connsiteX118" fmla="*/ 4175760 w 6309360"/>
              <a:gd name="connsiteY118" fmla="*/ 1767840 h 5212080"/>
              <a:gd name="connsiteX119" fmla="*/ 4282440 w 6309360"/>
              <a:gd name="connsiteY119" fmla="*/ 1752600 h 5212080"/>
              <a:gd name="connsiteX120" fmla="*/ 4648200 w 6309360"/>
              <a:gd name="connsiteY120" fmla="*/ 1706880 h 5212080"/>
              <a:gd name="connsiteX121" fmla="*/ 5227320 w 6309360"/>
              <a:gd name="connsiteY121" fmla="*/ 1737360 h 5212080"/>
              <a:gd name="connsiteX122" fmla="*/ 5364480 w 6309360"/>
              <a:gd name="connsiteY122" fmla="*/ 1767840 h 5212080"/>
              <a:gd name="connsiteX123" fmla="*/ 5455920 w 6309360"/>
              <a:gd name="connsiteY123" fmla="*/ 1783080 h 5212080"/>
              <a:gd name="connsiteX124" fmla="*/ 5501640 w 6309360"/>
              <a:gd name="connsiteY124" fmla="*/ 1813560 h 5212080"/>
              <a:gd name="connsiteX125" fmla="*/ 5577840 w 6309360"/>
              <a:gd name="connsiteY125" fmla="*/ 1828800 h 5212080"/>
              <a:gd name="connsiteX126" fmla="*/ 6126480 w 6309360"/>
              <a:gd name="connsiteY126" fmla="*/ 1813560 h 5212080"/>
              <a:gd name="connsiteX127" fmla="*/ 6187440 w 6309360"/>
              <a:gd name="connsiteY127" fmla="*/ 1676400 h 5212080"/>
              <a:gd name="connsiteX128" fmla="*/ 6233160 w 6309360"/>
              <a:gd name="connsiteY128" fmla="*/ 1615440 h 5212080"/>
              <a:gd name="connsiteX129" fmla="*/ 6263640 w 6309360"/>
              <a:gd name="connsiteY129" fmla="*/ 1539240 h 5212080"/>
              <a:gd name="connsiteX130" fmla="*/ 6309360 w 6309360"/>
              <a:gd name="connsiteY130" fmla="*/ 1356360 h 5212080"/>
              <a:gd name="connsiteX131" fmla="*/ 5577840 w 6309360"/>
              <a:gd name="connsiteY131" fmla="*/ 1310640 h 5212080"/>
              <a:gd name="connsiteX132" fmla="*/ 5349240 w 6309360"/>
              <a:gd name="connsiteY132" fmla="*/ 1264920 h 5212080"/>
              <a:gd name="connsiteX133" fmla="*/ 5059680 w 6309360"/>
              <a:gd name="connsiteY133" fmla="*/ 1234440 h 5212080"/>
              <a:gd name="connsiteX134" fmla="*/ 4084320 w 6309360"/>
              <a:gd name="connsiteY134" fmla="*/ 1219200 h 5212080"/>
              <a:gd name="connsiteX135" fmla="*/ 3566160 w 6309360"/>
              <a:gd name="connsiteY135" fmla="*/ 1234440 h 5212080"/>
              <a:gd name="connsiteX136" fmla="*/ 3550920 w 6309360"/>
              <a:gd name="connsiteY136" fmla="*/ 1295400 h 5212080"/>
              <a:gd name="connsiteX137" fmla="*/ 3520440 w 6309360"/>
              <a:gd name="connsiteY137" fmla="*/ 1417320 h 5212080"/>
              <a:gd name="connsiteX138" fmla="*/ 3489960 w 6309360"/>
              <a:gd name="connsiteY138" fmla="*/ 1463040 h 5212080"/>
              <a:gd name="connsiteX139" fmla="*/ 3444240 w 6309360"/>
              <a:gd name="connsiteY139" fmla="*/ 1478280 h 5212080"/>
              <a:gd name="connsiteX140" fmla="*/ 3352800 w 6309360"/>
              <a:gd name="connsiteY140" fmla="*/ 1432560 h 5212080"/>
              <a:gd name="connsiteX141" fmla="*/ 3291840 w 6309360"/>
              <a:gd name="connsiteY141" fmla="*/ 1295400 h 5212080"/>
              <a:gd name="connsiteX142" fmla="*/ 3230880 w 6309360"/>
              <a:gd name="connsiteY142" fmla="*/ 1203960 h 5212080"/>
              <a:gd name="connsiteX143" fmla="*/ 3246120 w 6309360"/>
              <a:gd name="connsiteY143" fmla="*/ 746760 h 5212080"/>
              <a:gd name="connsiteX144" fmla="*/ 3261360 w 6309360"/>
              <a:gd name="connsiteY144" fmla="*/ 701040 h 5212080"/>
              <a:gd name="connsiteX145" fmla="*/ 3337560 w 6309360"/>
              <a:gd name="connsiteY145" fmla="*/ 670560 h 5212080"/>
              <a:gd name="connsiteX146" fmla="*/ 3489960 w 6309360"/>
              <a:gd name="connsiteY146" fmla="*/ 624840 h 5212080"/>
              <a:gd name="connsiteX147" fmla="*/ 3642360 w 6309360"/>
              <a:gd name="connsiteY147" fmla="*/ 579120 h 5212080"/>
              <a:gd name="connsiteX148" fmla="*/ 3718560 w 6309360"/>
              <a:gd name="connsiteY148" fmla="*/ 502920 h 5212080"/>
              <a:gd name="connsiteX149" fmla="*/ 3703320 w 6309360"/>
              <a:gd name="connsiteY149" fmla="*/ 441960 h 5212080"/>
              <a:gd name="connsiteX150" fmla="*/ 3672840 w 6309360"/>
              <a:gd name="connsiteY150" fmla="*/ 365760 h 5212080"/>
              <a:gd name="connsiteX151" fmla="*/ 3535680 w 6309360"/>
              <a:gd name="connsiteY151" fmla="*/ 243840 h 5212080"/>
              <a:gd name="connsiteX152" fmla="*/ 3383280 w 6309360"/>
              <a:gd name="connsiteY152" fmla="*/ 152400 h 5212080"/>
              <a:gd name="connsiteX153" fmla="*/ 3352800 w 6309360"/>
              <a:gd name="connsiteY153" fmla="*/ 106680 h 5212080"/>
              <a:gd name="connsiteX154" fmla="*/ 3261360 w 6309360"/>
              <a:gd name="connsiteY154" fmla="*/ 76200 h 5212080"/>
              <a:gd name="connsiteX155" fmla="*/ 3230880 w 6309360"/>
              <a:gd name="connsiteY155" fmla="*/ 30480 h 5212080"/>
              <a:gd name="connsiteX156" fmla="*/ 3108960 w 6309360"/>
              <a:gd name="connsiteY156" fmla="*/ 0 h 5212080"/>
              <a:gd name="connsiteX157" fmla="*/ 2255520 w 6309360"/>
              <a:gd name="connsiteY157" fmla="*/ 76200 h 5212080"/>
              <a:gd name="connsiteX158" fmla="*/ 2209800 w 6309360"/>
              <a:gd name="connsiteY158" fmla="*/ 320040 h 5212080"/>
              <a:gd name="connsiteX159" fmla="*/ 2240280 w 6309360"/>
              <a:gd name="connsiteY159" fmla="*/ 868680 h 5212080"/>
              <a:gd name="connsiteX160" fmla="*/ 2270760 w 6309360"/>
              <a:gd name="connsiteY160" fmla="*/ 929640 h 5212080"/>
              <a:gd name="connsiteX161" fmla="*/ 2407920 w 6309360"/>
              <a:gd name="connsiteY161" fmla="*/ 990600 h 5212080"/>
              <a:gd name="connsiteX162" fmla="*/ 2453640 w 6309360"/>
              <a:gd name="connsiteY162" fmla="*/ 1005840 h 5212080"/>
              <a:gd name="connsiteX163" fmla="*/ 2484120 w 6309360"/>
              <a:gd name="connsiteY163" fmla="*/ 1051560 h 5212080"/>
              <a:gd name="connsiteX164" fmla="*/ 2453640 w 6309360"/>
              <a:gd name="connsiteY164" fmla="*/ 1234440 h 5212080"/>
              <a:gd name="connsiteX165" fmla="*/ 2438400 w 6309360"/>
              <a:gd name="connsiteY165" fmla="*/ 1280160 h 5212080"/>
              <a:gd name="connsiteX166" fmla="*/ 2346960 w 6309360"/>
              <a:gd name="connsiteY166" fmla="*/ 1356360 h 5212080"/>
              <a:gd name="connsiteX167" fmla="*/ 2301240 w 6309360"/>
              <a:gd name="connsiteY167" fmla="*/ 1463040 h 5212080"/>
              <a:gd name="connsiteX168" fmla="*/ 2286000 w 6309360"/>
              <a:gd name="connsiteY168" fmla="*/ 1524000 h 5212080"/>
              <a:gd name="connsiteX169" fmla="*/ 2194560 w 6309360"/>
              <a:gd name="connsiteY169" fmla="*/ 1554480 h 5212080"/>
              <a:gd name="connsiteX170" fmla="*/ 2179320 w 6309360"/>
              <a:gd name="connsiteY170" fmla="*/ 1524000 h 521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9360" h="5212080">
                <a:moveTo>
                  <a:pt x="2179320" y="1524000"/>
                </a:moveTo>
                <a:cubicBezTo>
                  <a:pt x="2115820" y="1513840"/>
                  <a:pt x="1889114" y="1514126"/>
                  <a:pt x="1813560" y="1493520"/>
                </a:cubicBezTo>
                <a:cubicBezTo>
                  <a:pt x="1791642" y="1487542"/>
                  <a:pt x="1773482" y="1471989"/>
                  <a:pt x="1752600" y="1463040"/>
                </a:cubicBezTo>
                <a:cubicBezTo>
                  <a:pt x="1721991" y="1449922"/>
                  <a:pt x="1676854" y="1440294"/>
                  <a:pt x="1645920" y="1432560"/>
                </a:cubicBezTo>
                <a:lnTo>
                  <a:pt x="655320" y="1447800"/>
                </a:lnTo>
                <a:cubicBezTo>
                  <a:pt x="603877" y="1449270"/>
                  <a:pt x="567623" y="1471214"/>
                  <a:pt x="518160" y="1478280"/>
                </a:cubicBezTo>
                <a:cubicBezTo>
                  <a:pt x="467620" y="1485500"/>
                  <a:pt x="416300" y="1486300"/>
                  <a:pt x="365760" y="1493520"/>
                </a:cubicBezTo>
                <a:cubicBezTo>
                  <a:pt x="309535" y="1501552"/>
                  <a:pt x="254143" y="1514663"/>
                  <a:pt x="198120" y="1524000"/>
                </a:cubicBezTo>
                <a:cubicBezTo>
                  <a:pt x="162688" y="1529905"/>
                  <a:pt x="127000" y="1534160"/>
                  <a:pt x="91440" y="1539240"/>
                </a:cubicBezTo>
                <a:cubicBezTo>
                  <a:pt x="55203" y="1647951"/>
                  <a:pt x="106586" y="1516522"/>
                  <a:pt x="30480" y="1630680"/>
                </a:cubicBezTo>
                <a:cubicBezTo>
                  <a:pt x="21735" y="1643798"/>
                  <a:pt x="2032" y="1729231"/>
                  <a:pt x="0" y="1737360"/>
                </a:cubicBezTo>
                <a:cubicBezTo>
                  <a:pt x="126593" y="1769008"/>
                  <a:pt x="70893" y="1758915"/>
                  <a:pt x="289560" y="1767840"/>
                </a:cubicBezTo>
                <a:cubicBezTo>
                  <a:pt x="462211" y="1774887"/>
                  <a:pt x="635000" y="1778000"/>
                  <a:pt x="807720" y="1783080"/>
                </a:cubicBezTo>
                <a:cubicBezTo>
                  <a:pt x="838200" y="1788160"/>
                  <a:pt x="868435" y="1795028"/>
                  <a:pt x="899160" y="1798320"/>
                </a:cubicBezTo>
                <a:cubicBezTo>
                  <a:pt x="1010742" y="1810275"/>
                  <a:pt x="1122709" y="1818325"/>
                  <a:pt x="1234440" y="1828800"/>
                </a:cubicBezTo>
                <a:cubicBezTo>
                  <a:pt x="1285270" y="1833565"/>
                  <a:pt x="1336234" y="1837293"/>
                  <a:pt x="1386840" y="1844040"/>
                </a:cubicBezTo>
                <a:cubicBezTo>
                  <a:pt x="1412516" y="1847463"/>
                  <a:pt x="1438050" y="1852464"/>
                  <a:pt x="1463040" y="1859280"/>
                </a:cubicBezTo>
                <a:cubicBezTo>
                  <a:pt x="1494037" y="1867734"/>
                  <a:pt x="1522599" y="1885775"/>
                  <a:pt x="1554480" y="1889760"/>
                </a:cubicBezTo>
                <a:cubicBezTo>
                  <a:pt x="1645354" y="1901119"/>
                  <a:pt x="1737360" y="1899920"/>
                  <a:pt x="1828800" y="1905000"/>
                </a:cubicBezTo>
                <a:cubicBezTo>
                  <a:pt x="1849120" y="1910080"/>
                  <a:pt x="1870508" y="1911989"/>
                  <a:pt x="1889760" y="1920240"/>
                </a:cubicBezTo>
                <a:cubicBezTo>
                  <a:pt x="1906595" y="1927455"/>
                  <a:pt x="1920575" y="1940074"/>
                  <a:pt x="1935480" y="1950720"/>
                </a:cubicBezTo>
                <a:cubicBezTo>
                  <a:pt x="2067803" y="2045236"/>
                  <a:pt x="1934412" y="1955088"/>
                  <a:pt x="2042160" y="2026920"/>
                </a:cubicBezTo>
                <a:cubicBezTo>
                  <a:pt x="2047240" y="2042160"/>
                  <a:pt x="2046041" y="2061281"/>
                  <a:pt x="2057400" y="2072640"/>
                </a:cubicBezTo>
                <a:cubicBezTo>
                  <a:pt x="2083303" y="2098543"/>
                  <a:pt x="2148840" y="2133600"/>
                  <a:pt x="2148840" y="2133600"/>
                </a:cubicBezTo>
                <a:cubicBezTo>
                  <a:pt x="2153920" y="2148840"/>
                  <a:pt x="2152721" y="2167961"/>
                  <a:pt x="2164080" y="2179320"/>
                </a:cubicBezTo>
                <a:cubicBezTo>
                  <a:pt x="2180144" y="2195384"/>
                  <a:pt x="2222222" y="2187257"/>
                  <a:pt x="2225040" y="2209800"/>
                </a:cubicBezTo>
                <a:cubicBezTo>
                  <a:pt x="2238916" y="2320811"/>
                  <a:pt x="2215680" y="2433359"/>
                  <a:pt x="2209800" y="2545080"/>
                </a:cubicBezTo>
                <a:cubicBezTo>
                  <a:pt x="2205520" y="2626406"/>
                  <a:pt x="2201933" y="2707816"/>
                  <a:pt x="2194560" y="2788920"/>
                </a:cubicBezTo>
                <a:cubicBezTo>
                  <a:pt x="2192619" y="2810272"/>
                  <a:pt x="2170662" y="2930231"/>
                  <a:pt x="2164080" y="2956560"/>
                </a:cubicBezTo>
                <a:cubicBezTo>
                  <a:pt x="2160184" y="2972145"/>
                  <a:pt x="2153253" y="2986834"/>
                  <a:pt x="2148840" y="3002280"/>
                </a:cubicBezTo>
                <a:cubicBezTo>
                  <a:pt x="2124237" y="3088390"/>
                  <a:pt x="2149521" y="3039358"/>
                  <a:pt x="2103120" y="3108960"/>
                </a:cubicBezTo>
                <a:cubicBezTo>
                  <a:pt x="2052982" y="3409790"/>
                  <a:pt x="2133349" y="2942575"/>
                  <a:pt x="2057400" y="3322320"/>
                </a:cubicBezTo>
                <a:cubicBezTo>
                  <a:pt x="2031954" y="3449550"/>
                  <a:pt x="2047509" y="3515741"/>
                  <a:pt x="1996440" y="3657600"/>
                </a:cubicBezTo>
                <a:cubicBezTo>
                  <a:pt x="1976373" y="3713340"/>
                  <a:pt x="1931494" y="3757012"/>
                  <a:pt x="1905000" y="3810000"/>
                </a:cubicBezTo>
                <a:cubicBezTo>
                  <a:pt x="1894840" y="3830320"/>
                  <a:pt x="1890584" y="3854896"/>
                  <a:pt x="1874520" y="3870960"/>
                </a:cubicBezTo>
                <a:cubicBezTo>
                  <a:pt x="1863161" y="3882319"/>
                  <a:pt x="1844040" y="3881120"/>
                  <a:pt x="1828800" y="3886200"/>
                </a:cubicBezTo>
                <a:cubicBezTo>
                  <a:pt x="1802313" y="3965661"/>
                  <a:pt x="1833146" y="3904350"/>
                  <a:pt x="1767840" y="3962400"/>
                </a:cubicBezTo>
                <a:cubicBezTo>
                  <a:pt x="1682429" y="4038321"/>
                  <a:pt x="1692245" y="4030072"/>
                  <a:pt x="1645920" y="4099560"/>
                </a:cubicBezTo>
                <a:cubicBezTo>
                  <a:pt x="1627560" y="4209720"/>
                  <a:pt x="1635626" y="4182544"/>
                  <a:pt x="1600200" y="4297680"/>
                </a:cubicBezTo>
                <a:cubicBezTo>
                  <a:pt x="1590751" y="4328388"/>
                  <a:pt x="1577512" y="4357951"/>
                  <a:pt x="1569720" y="4389120"/>
                </a:cubicBezTo>
                <a:cubicBezTo>
                  <a:pt x="1557155" y="4439379"/>
                  <a:pt x="1549400" y="4490720"/>
                  <a:pt x="1539240" y="4541520"/>
                </a:cubicBezTo>
                <a:cubicBezTo>
                  <a:pt x="1534160" y="4566920"/>
                  <a:pt x="1533620" y="4593670"/>
                  <a:pt x="1524000" y="4617720"/>
                </a:cubicBezTo>
                <a:lnTo>
                  <a:pt x="1493520" y="4693920"/>
                </a:lnTo>
                <a:cubicBezTo>
                  <a:pt x="1503680" y="4790440"/>
                  <a:pt x="1470165" y="4902727"/>
                  <a:pt x="1524000" y="4983480"/>
                </a:cubicBezTo>
                <a:cubicBezTo>
                  <a:pt x="1552319" y="5025959"/>
                  <a:pt x="1628420" y="4985687"/>
                  <a:pt x="1676400" y="4968240"/>
                </a:cubicBezTo>
                <a:cubicBezTo>
                  <a:pt x="1691497" y="4962750"/>
                  <a:pt x="1684456" y="4936888"/>
                  <a:pt x="1691640" y="4922520"/>
                </a:cubicBezTo>
                <a:cubicBezTo>
                  <a:pt x="1699831" y="4906137"/>
                  <a:pt x="1713929" y="4893183"/>
                  <a:pt x="1722120" y="4876800"/>
                </a:cubicBezTo>
                <a:cubicBezTo>
                  <a:pt x="1729304" y="4862432"/>
                  <a:pt x="1727325" y="4843624"/>
                  <a:pt x="1737360" y="4831080"/>
                </a:cubicBezTo>
                <a:cubicBezTo>
                  <a:pt x="1748802" y="4816777"/>
                  <a:pt x="1769173" y="4812520"/>
                  <a:pt x="1783080" y="4800600"/>
                </a:cubicBezTo>
                <a:cubicBezTo>
                  <a:pt x="1804899" y="4781898"/>
                  <a:pt x="1826397" y="4762323"/>
                  <a:pt x="1844040" y="4739640"/>
                </a:cubicBezTo>
                <a:cubicBezTo>
                  <a:pt x="1862226" y="4716258"/>
                  <a:pt x="1871808" y="4687002"/>
                  <a:pt x="1889760" y="4663440"/>
                </a:cubicBezTo>
                <a:cubicBezTo>
                  <a:pt x="1953229" y="4580137"/>
                  <a:pt x="2013827" y="4493653"/>
                  <a:pt x="2087880" y="4419600"/>
                </a:cubicBezTo>
                <a:cubicBezTo>
                  <a:pt x="2103120" y="4404360"/>
                  <a:pt x="2120668" y="4391122"/>
                  <a:pt x="2133600" y="4373880"/>
                </a:cubicBezTo>
                <a:cubicBezTo>
                  <a:pt x="2247217" y="4222390"/>
                  <a:pt x="2117040" y="4359960"/>
                  <a:pt x="2225040" y="4251960"/>
                </a:cubicBezTo>
                <a:cubicBezTo>
                  <a:pt x="2262336" y="4140073"/>
                  <a:pt x="2232802" y="4183238"/>
                  <a:pt x="2301240" y="4114800"/>
                </a:cubicBezTo>
                <a:cubicBezTo>
                  <a:pt x="2311400" y="4084320"/>
                  <a:pt x="2324750" y="4054724"/>
                  <a:pt x="2331720" y="4023360"/>
                </a:cubicBezTo>
                <a:cubicBezTo>
                  <a:pt x="2345738" y="3960281"/>
                  <a:pt x="2365227" y="3877169"/>
                  <a:pt x="2377440" y="3810000"/>
                </a:cubicBezTo>
                <a:cubicBezTo>
                  <a:pt x="2411819" y="3620916"/>
                  <a:pt x="2374332" y="3790400"/>
                  <a:pt x="2407920" y="3672840"/>
                </a:cubicBezTo>
                <a:cubicBezTo>
                  <a:pt x="2413674" y="3652701"/>
                  <a:pt x="2408349" y="3626691"/>
                  <a:pt x="2423160" y="3611880"/>
                </a:cubicBezTo>
                <a:cubicBezTo>
                  <a:pt x="2437971" y="3597069"/>
                  <a:pt x="2464249" y="3603264"/>
                  <a:pt x="2484120" y="3596640"/>
                </a:cubicBezTo>
                <a:cubicBezTo>
                  <a:pt x="2510073" y="3587989"/>
                  <a:pt x="2536304" y="3579260"/>
                  <a:pt x="2560320" y="3566160"/>
                </a:cubicBezTo>
                <a:cubicBezTo>
                  <a:pt x="2592479" y="3548618"/>
                  <a:pt x="2651760" y="3505200"/>
                  <a:pt x="2651760" y="3505200"/>
                </a:cubicBezTo>
                <a:cubicBezTo>
                  <a:pt x="2661920" y="3484880"/>
                  <a:pt x="2670968" y="3463965"/>
                  <a:pt x="2682240" y="3444240"/>
                </a:cubicBezTo>
                <a:cubicBezTo>
                  <a:pt x="2691327" y="3428337"/>
                  <a:pt x="2704529" y="3414903"/>
                  <a:pt x="2712720" y="3398520"/>
                </a:cubicBezTo>
                <a:cubicBezTo>
                  <a:pt x="2719904" y="3384152"/>
                  <a:pt x="2716601" y="3364159"/>
                  <a:pt x="2727960" y="3352800"/>
                </a:cubicBezTo>
                <a:cubicBezTo>
                  <a:pt x="2744024" y="3336736"/>
                  <a:pt x="2768600" y="3332480"/>
                  <a:pt x="2788920" y="3322320"/>
                </a:cubicBezTo>
                <a:cubicBezTo>
                  <a:pt x="2829560" y="3332480"/>
                  <a:pt x="2872172" y="3336688"/>
                  <a:pt x="2910840" y="3352800"/>
                </a:cubicBezTo>
                <a:cubicBezTo>
                  <a:pt x="2934286" y="3362569"/>
                  <a:pt x="2950666" y="3384431"/>
                  <a:pt x="2971800" y="3398520"/>
                </a:cubicBezTo>
                <a:cubicBezTo>
                  <a:pt x="2996446" y="3414951"/>
                  <a:pt x="3020497" y="3433239"/>
                  <a:pt x="3048000" y="3444240"/>
                </a:cubicBezTo>
                <a:cubicBezTo>
                  <a:pt x="3072050" y="3453860"/>
                  <a:pt x="3098800" y="3454400"/>
                  <a:pt x="3124200" y="3459480"/>
                </a:cubicBezTo>
                <a:cubicBezTo>
                  <a:pt x="3139440" y="3474720"/>
                  <a:pt x="3153363" y="3491402"/>
                  <a:pt x="3169920" y="3505200"/>
                </a:cubicBezTo>
                <a:cubicBezTo>
                  <a:pt x="3183991" y="3516926"/>
                  <a:pt x="3207449" y="3519297"/>
                  <a:pt x="3215640" y="3535680"/>
                </a:cubicBezTo>
                <a:cubicBezTo>
                  <a:pt x="3234374" y="3573148"/>
                  <a:pt x="3232873" y="3617859"/>
                  <a:pt x="3246120" y="3657600"/>
                </a:cubicBezTo>
                <a:cubicBezTo>
                  <a:pt x="3256280" y="3688080"/>
                  <a:pt x="3262232" y="3720303"/>
                  <a:pt x="3276600" y="3749040"/>
                </a:cubicBezTo>
                <a:cubicBezTo>
                  <a:pt x="3292983" y="3781805"/>
                  <a:pt x="3320193" y="3808226"/>
                  <a:pt x="3337560" y="3840480"/>
                </a:cubicBezTo>
                <a:cubicBezTo>
                  <a:pt x="3355902" y="3874544"/>
                  <a:pt x="3364085" y="3913569"/>
                  <a:pt x="3383280" y="3947160"/>
                </a:cubicBezTo>
                <a:cubicBezTo>
                  <a:pt x="3425056" y="4020269"/>
                  <a:pt x="3474038" y="4074562"/>
                  <a:pt x="3535680" y="4130040"/>
                </a:cubicBezTo>
                <a:cubicBezTo>
                  <a:pt x="3559858" y="4151800"/>
                  <a:pt x="3586480" y="4170680"/>
                  <a:pt x="3611880" y="4191000"/>
                </a:cubicBezTo>
                <a:cubicBezTo>
                  <a:pt x="3616960" y="4206240"/>
                  <a:pt x="3618209" y="4223354"/>
                  <a:pt x="3627120" y="4236720"/>
                </a:cubicBezTo>
                <a:cubicBezTo>
                  <a:pt x="3639075" y="4254653"/>
                  <a:pt x="3665475" y="4262185"/>
                  <a:pt x="3672840" y="4282440"/>
                </a:cubicBezTo>
                <a:cubicBezTo>
                  <a:pt x="3686837" y="4320930"/>
                  <a:pt x="3681852" y="4363880"/>
                  <a:pt x="3688080" y="4404360"/>
                </a:cubicBezTo>
                <a:cubicBezTo>
                  <a:pt x="3692019" y="4429962"/>
                  <a:pt x="3698686" y="4455075"/>
                  <a:pt x="3703320" y="4480560"/>
                </a:cubicBezTo>
                <a:cubicBezTo>
                  <a:pt x="3708848" y="4510962"/>
                  <a:pt x="3710430" y="4542188"/>
                  <a:pt x="3718560" y="4572000"/>
                </a:cubicBezTo>
                <a:cubicBezTo>
                  <a:pt x="3725758" y="4598393"/>
                  <a:pt x="3738880" y="4622800"/>
                  <a:pt x="3749040" y="4648200"/>
                </a:cubicBezTo>
                <a:cubicBezTo>
                  <a:pt x="3774741" y="4879506"/>
                  <a:pt x="3739780" y="4708871"/>
                  <a:pt x="3794760" y="4846320"/>
                </a:cubicBezTo>
                <a:cubicBezTo>
                  <a:pt x="3806692" y="4876151"/>
                  <a:pt x="3802522" y="4915042"/>
                  <a:pt x="3825240" y="4937760"/>
                </a:cubicBezTo>
                <a:cubicBezTo>
                  <a:pt x="3840480" y="4953000"/>
                  <a:pt x="3853027" y="4971525"/>
                  <a:pt x="3870960" y="4983480"/>
                </a:cubicBezTo>
                <a:cubicBezTo>
                  <a:pt x="3884326" y="4992391"/>
                  <a:pt x="3902312" y="4991536"/>
                  <a:pt x="3916680" y="4998720"/>
                </a:cubicBezTo>
                <a:cubicBezTo>
                  <a:pt x="3933063" y="5006911"/>
                  <a:pt x="3946017" y="5021009"/>
                  <a:pt x="3962400" y="5029200"/>
                </a:cubicBezTo>
                <a:cubicBezTo>
                  <a:pt x="3976768" y="5036384"/>
                  <a:pt x="3993752" y="5037256"/>
                  <a:pt x="4008120" y="5044440"/>
                </a:cubicBezTo>
                <a:cubicBezTo>
                  <a:pt x="4139945" y="5110352"/>
                  <a:pt x="4028951" y="5076318"/>
                  <a:pt x="4145280" y="5105400"/>
                </a:cubicBezTo>
                <a:cubicBezTo>
                  <a:pt x="4160520" y="5125720"/>
                  <a:pt x="4173039" y="5148399"/>
                  <a:pt x="4191000" y="5166360"/>
                </a:cubicBezTo>
                <a:cubicBezTo>
                  <a:pt x="4220543" y="5195903"/>
                  <a:pt x="4245255" y="5199685"/>
                  <a:pt x="4282440" y="5212080"/>
                </a:cubicBezTo>
                <a:cubicBezTo>
                  <a:pt x="4302760" y="5207000"/>
                  <a:pt x="4325972" y="5208458"/>
                  <a:pt x="4343400" y="5196840"/>
                </a:cubicBezTo>
                <a:cubicBezTo>
                  <a:pt x="4376157" y="5175002"/>
                  <a:pt x="4373906" y="5135827"/>
                  <a:pt x="4389120" y="5105400"/>
                </a:cubicBezTo>
                <a:cubicBezTo>
                  <a:pt x="4397311" y="5089017"/>
                  <a:pt x="4409440" y="5074920"/>
                  <a:pt x="4419600" y="5059680"/>
                </a:cubicBezTo>
                <a:cubicBezTo>
                  <a:pt x="4469260" y="4811382"/>
                  <a:pt x="4462254" y="4879087"/>
                  <a:pt x="4404360" y="4404360"/>
                </a:cubicBezTo>
                <a:cubicBezTo>
                  <a:pt x="4401764" y="4383072"/>
                  <a:pt x="4328918" y="4338825"/>
                  <a:pt x="4312920" y="4328160"/>
                </a:cubicBezTo>
                <a:cubicBezTo>
                  <a:pt x="4302760" y="4312920"/>
                  <a:pt x="4289879" y="4299178"/>
                  <a:pt x="4282440" y="4282440"/>
                </a:cubicBezTo>
                <a:cubicBezTo>
                  <a:pt x="4248358" y="4205756"/>
                  <a:pt x="4237653" y="4119464"/>
                  <a:pt x="4221480" y="4038600"/>
                </a:cubicBezTo>
                <a:cubicBezTo>
                  <a:pt x="4220923" y="4028583"/>
                  <a:pt x="4207696" y="3699470"/>
                  <a:pt x="4191000" y="3627120"/>
                </a:cubicBezTo>
                <a:cubicBezTo>
                  <a:pt x="4185892" y="3604983"/>
                  <a:pt x="4170680" y="3586480"/>
                  <a:pt x="4160520" y="3566160"/>
                </a:cubicBezTo>
                <a:cubicBezTo>
                  <a:pt x="4155541" y="3536288"/>
                  <a:pt x="4139169" y="3431992"/>
                  <a:pt x="4130040" y="3398520"/>
                </a:cubicBezTo>
                <a:cubicBezTo>
                  <a:pt x="4121586" y="3367523"/>
                  <a:pt x="4108014" y="3338077"/>
                  <a:pt x="4099560" y="3307080"/>
                </a:cubicBezTo>
                <a:cubicBezTo>
                  <a:pt x="4099068" y="3305276"/>
                  <a:pt x="4081411" y="3199546"/>
                  <a:pt x="4069080" y="3185160"/>
                </a:cubicBezTo>
                <a:cubicBezTo>
                  <a:pt x="4047911" y="3160463"/>
                  <a:pt x="4021974" y="3138747"/>
                  <a:pt x="3992880" y="3124200"/>
                </a:cubicBezTo>
                <a:cubicBezTo>
                  <a:pt x="3969712" y="3112616"/>
                  <a:pt x="3942441" y="3111672"/>
                  <a:pt x="3916680" y="3108960"/>
                </a:cubicBezTo>
                <a:cubicBezTo>
                  <a:pt x="3845771" y="3101496"/>
                  <a:pt x="3774440" y="3098800"/>
                  <a:pt x="3703320" y="3093720"/>
                </a:cubicBezTo>
                <a:cubicBezTo>
                  <a:pt x="3693160" y="3073400"/>
                  <a:pt x="3684112" y="3052485"/>
                  <a:pt x="3672840" y="3032760"/>
                </a:cubicBezTo>
                <a:cubicBezTo>
                  <a:pt x="3663753" y="3016857"/>
                  <a:pt x="3649575" y="3003875"/>
                  <a:pt x="3642360" y="2987040"/>
                </a:cubicBezTo>
                <a:cubicBezTo>
                  <a:pt x="3634109" y="2967788"/>
                  <a:pt x="3631830" y="2946489"/>
                  <a:pt x="3627120" y="2926080"/>
                </a:cubicBezTo>
                <a:cubicBezTo>
                  <a:pt x="3616589" y="2880444"/>
                  <a:pt x="3606800" y="2834640"/>
                  <a:pt x="3596640" y="2788920"/>
                </a:cubicBezTo>
                <a:cubicBezTo>
                  <a:pt x="3601720" y="2626360"/>
                  <a:pt x="3584508" y="2461560"/>
                  <a:pt x="3611880" y="2301240"/>
                </a:cubicBezTo>
                <a:cubicBezTo>
                  <a:pt x="3621128" y="2247075"/>
                  <a:pt x="3670351" y="2208039"/>
                  <a:pt x="3703320" y="2164080"/>
                </a:cubicBezTo>
                <a:cubicBezTo>
                  <a:pt x="3730612" y="2127691"/>
                  <a:pt x="3774683" y="2099128"/>
                  <a:pt x="3810000" y="2072640"/>
                </a:cubicBezTo>
                <a:cubicBezTo>
                  <a:pt x="3908697" y="1908145"/>
                  <a:pt x="3792583" y="2074575"/>
                  <a:pt x="3931920" y="1950720"/>
                </a:cubicBezTo>
                <a:cubicBezTo>
                  <a:pt x="4033480" y="1860444"/>
                  <a:pt x="3947544" y="1889540"/>
                  <a:pt x="4053840" y="1828800"/>
                </a:cubicBezTo>
                <a:cubicBezTo>
                  <a:pt x="4067788" y="1820830"/>
                  <a:pt x="4085192" y="1820744"/>
                  <a:pt x="4099560" y="1813560"/>
                </a:cubicBezTo>
                <a:cubicBezTo>
                  <a:pt x="4126054" y="1800313"/>
                  <a:pt x="4147659" y="1777207"/>
                  <a:pt x="4175760" y="1767840"/>
                </a:cubicBezTo>
                <a:cubicBezTo>
                  <a:pt x="4209838" y="1756481"/>
                  <a:pt x="4247217" y="1759645"/>
                  <a:pt x="4282440" y="1752600"/>
                </a:cubicBezTo>
                <a:cubicBezTo>
                  <a:pt x="4556431" y="1697802"/>
                  <a:pt x="4220508" y="1733611"/>
                  <a:pt x="4648200" y="1706880"/>
                </a:cubicBezTo>
                <a:cubicBezTo>
                  <a:pt x="4841240" y="1717040"/>
                  <a:pt x="5034709" y="1720968"/>
                  <a:pt x="5227320" y="1737360"/>
                </a:cubicBezTo>
                <a:cubicBezTo>
                  <a:pt x="5273987" y="1741332"/>
                  <a:pt x="5318554" y="1758655"/>
                  <a:pt x="5364480" y="1767840"/>
                </a:cubicBezTo>
                <a:cubicBezTo>
                  <a:pt x="5394780" y="1773900"/>
                  <a:pt x="5425440" y="1778000"/>
                  <a:pt x="5455920" y="1783080"/>
                </a:cubicBezTo>
                <a:cubicBezTo>
                  <a:pt x="5471160" y="1793240"/>
                  <a:pt x="5484490" y="1807129"/>
                  <a:pt x="5501640" y="1813560"/>
                </a:cubicBezTo>
                <a:cubicBezTo>
                  <a:pt x="5525894" y="1822655"/>
                  <a:pt x="5551937" y="1828800"/>
                  <a:pt x="5577840" y="1828800"/>
                </a:cubicBezTo>
                <a:cubicBezTo>
                  <a:pt x="5760791" y="1828800"/>
                  <a:pt x="5943600" y="1818640"/>
                  <a:pt x="6126480" y="1813560"/>
                </a:cubicBezTo>
                <a:cubicBezTo>
                  <a:pt x="6220635" y="1750790"/>
                  <a:pt x="6133236" y="1825461"/>
                  <a:pt x="6187440" y="1676400"/>
                </a:cubicBezTo>
                <a:cubicBezTo>
                  <a:pt x="6196120" y="1652529"/>
                  <a:pt x="6220825" y="1637644"/>
                  <a:pt x="6233160" y="1615440"/>
                </a:cubicBezTo>
                <a:cubicBezTo>
                  <a:pt x="6246446" y="1591526"/>
                  <a:pt x="6254291" y="1564950"/>
                  <a:pt x="6263640" y="1539240"/>
                </a:cubicBezTo>
                <a:cubicBezTo>
                  <a:pt x="6300795" y="1437063"/>
                  <a:pt x="6291816" y="1461624"/>
                  <a:pt x="6309360" y="1356360"/>
                </a:cubicBezTo>
                <a:cubicBezTo>
                  <a:pt x="6010176" y="1296523"/>
                  <a:pt x="6331255" y="1356767"/>
                  <a:pt x="5577840" y="1310640"/>
                </a:cubicBezTo>
                <a:cubicBezTo>
                  <a:pt x="5499454" y="1305841"/>
                  <a:pt x="5426676" y="1274600"/>
                  <a:pt x="5349240" y="1264920"/>
                </a:cubicBezTo>
                <a:cubicBezTo>
                  <a:pt x="5252936" y="1252882"/>
                  <a:pt x="5156670" y="1237946"/>
                  <a:pt x="5059680" y="1234440"/>
                </a:cubicBezTo>
                <a:cubicBezTo>
                  <a:pt x="4734733" y="1222695"/>
                  <a:pt x="4409440" y="1224280"/>
                  <a:pt x="4084320" y="1219200"/>
                </a:cubicBezTo>
                <a:cubicBezTo>
                  <a:pt x="3887500" y="1194598"/>
                  <a:pt x="3820336" y="1177956"/>
                  <a:pt x="3566160" y="1234440"/>
                </a:cubicBezTo>
                <a:cubicBezTo>
                  <a:pt x="3545713" y="1238984"/>
                  <a:pt x="3555464" y="1274953"/>
                  <a:pt x="3550920" y="1295400"/>
                </a:cubicBezTo>
                <a:cubicBezTo>
                  <a:pt x="3543964" y="1326701"/>
                  <a:pt x="3536780" y="1384640"/>
                  <a:pt x="3520440" y="1417320"/>
                </a:cubicBezTo>
                <a:cubicBezTo>
                  <a:pt x="3512249" y="1433703"/>
                  <a:pt x="3504263" y="1451598"/>
                  <a:pt x="3489960" y="1463040"/>
                </a:cubicBezTo>
                <a:cubicBezTo>
                  <a:pt x="3477416" y="1473075"/>
                  <a:pt x="3459480" y="1473200"/>
                  <a:pt x="3444240" y="1478280"/>
                </a:cubicBezTo>
                <a:cubicBezTo>
                  <a:pt x="3413760" y="1463040"/>
                  <a:pt x="3378270" y="1455200"/>
                  <a:pt x="3352800" y="1432560"/>
                </a:cubicBezTo>
                <a:cubicBezTo>
                  <a:pt x="3278768" y="1366754"/>
                  <a:pt x="3326664" y="1365047"/>
                  <a:pt x="3291840" y="1295400"/>
                </a:cubicBezTo>
                <a:cubicBezTo>
                  <a:pt x="3275457" y="1262635"/>
                  <a:pt x="3230880" y="1203960"/>
                  <a:pt x="3230880" y="1203960"/>
                </a:cubicBezTo>
                <a:cubicBezTo>
                  <a:pt x="3235960" y="1051560"/>
                  <a:pt x="3236895" y="898965"/>
                  <a:pt x="3246120" y="746760"/>
                </a:cubicBezTo>
                <a:cubicBezTo>
                  <a:pt x="3247092" y="730725"/>
                  <a:pt x="3249019" y="711324"/>
                  <a:pt x="3261360" y="701040"/>
                </a:cubicBezTo>
                <a:cubicBezTo>
                  <a:pt x="3282376" y="683527"/>
                  <a:pt x="3311607" y="679211"/>
                  <a:pt x="3337560" y="670560"/>
                </a:cubicBezTo>
                <a:cubicBezTo>
                  <a:pt x="3387875" y="653788"/>
                  <a:pt x="3439337" y="640660"/>
                  <a:pt x="3489960" y="624840"/>
                </a:cubicBezTo>
                <a:cubicBezTo>
                  <a:pt x="3638374" y="578461"/>
                  <a:pt x="3526042" y="608199"/>
                  <a:pt x="3642360" y="579120"/>
                </a:cubicBezTo>
                <a:cubicBezTo>
                  <a:pt x="3668027" y="562008"/>
                  <a:pt x="3713213" y="540352"/>
                  <a:pt x="3718560" y="502920"/>
                </a:cubicBezTo>
                <a:cubicBezTo>
                  <a:pt x="3721522" y="482185"/>
                  <a:pt x="3709944" y="461831"/>
                  <a:pt x="3703320" y="441960"/>
                </a:cubicBezTo>
                <a:cubicBezTo>
                  <a:pt x="3694669" y="416007"/>
                  <a:pt x="3687339" y="388958"/>
                  <a:pt x="3672840" y="365760"/>
                </a:cubicBezTo>
                <a:cubicBezTo>
                  <a:pt x="3656950" y="340336"/>
                  <a:pt x="3537116" y="244827"/>
                  <a:pt x="3535680" y="243840"/>
                </a:cubicBezTo>
                <a:cubicBezTo>
                  <a:pt x="3486862" y="210277"/>
                  <a:pt x="3383280" y="152400"/>
                  <a:pt x="3383280" y="152400"/>
                </a:cubicBezTo>
                <a:cubicBezTo>
                  <a:pt x="3373120" y="137160"/>
                  <a:pt x="3368332" y="116388"/>
                  <a:pt x="3352800" y="106680"/>
                </a:cubicBezTo>
                <a:cubicBezTo>
                  <a:pt x="3325555" y="89652"/>
                  <a:pt x="3261360" y="76200"/>
                  <a:pt x="3261360" y="76200"/>
                </a:cubicBezTo>
                <a:cubicBezTo>
                  <a:pt x="3251200" y="60960"/>
                  <a:pt x="3245183" y="41922"/>
                  <a:pt x="3230880" y="30480"/>
                </a:cubicBezTo>
                <a:cubicBezTo>
                  <a:pt x="3215259" y="17983"/>
                  <a:pt x="3112755" y="759"/>
                  <a:pt x="3108960" y="0"/>
                </a:cubicBezTo>
                <a:cubicBezTo>
                  <a:pt x="2295596" y="62566"/>
                  <a:pt x="2573510" y="-3297"/>
                  <a:pt x="2255520" y="76200"/>
                </a:cubicBezTo>
                <a:cubicBezTo>
                  <a:pt x="2208896" y="216073"/>
                  <a:pt x="2228237" y="135671"/>
                  <a:pt x="2209800" y="320040"/>
                </a:cubicBezTo>
                <a:cubicBezTo>
                  <a:pt x="2219960" y="502920"/>
                  <a:pt x="2222055" y="686427"/>
                  <a:pt x="2240280" y="868680"/>
                </a:cubicBezTo>
                <a:cubicBezTo>
                  <a:pt x="2242541" y="891286"/>
                  <a:pt x="2256216" y="912187"/>
                  <a:pt x="2270760" y="929640"/>
                </a:cubicBezTo>
                <a:cubicBezTo>
                  <a:pt x="2298626" y="963080"/>
                  <a:pt x="2377313" y="980398"/>
                  <a:pt x="2407920" y="990600"/>
                </a:cubicBezTo>
                <a:lnTo>
                  <a:pt x="2453640" y="1005840"/>
                </a:lnTo>
                <a:cubicBezTo>
                  <a:pt x="2463800" y="1021080"/>
                  <a:pt x="2484120" y="1033244"/>
                  <a:pt x="2484120" y="1051560"/>
                </a:cubicBezTo>
                <a:cubicBezTo>
                  <a:pt x="2484120" y="1113361"/>
                  <a:pt x="2465760" y="1173839"/>
                  <a:pt x="2453640" y="1234440"/>
                </a:cubicBezTo>
                <a:cubicBezTo>
                  <a:pt x="2450490" y="1250192"/>
                  <a:pt x="2447311" y="1266794"/>
                  <a:pt x="2438400" y="1280160"/>
                </a:cubicBezTo>
                <a:cubicBezTo>
                  <a:pt x="2414931" y="1315363"/>
                  <a:pt x="2380696" y="1333869"/>
                  <a:pt x="2346960" y="1356360"/>
                </a:cubicBezTo>
                <a:cubicBezTo>
                  <a:pt x="2319867" y="1410547"/>
                  <a:pt x="2316189" y="1410717"/>
                  <a:pt x="2301240" y="1463040"/>
                </a:cubicBezTo>
                <a:cubicBezTo>
                  <a:pt x="2295486" y="1483179"/>
                  <a:pt x="2301903" y="1510369"/>
                  <a:pt x="2286000" y="1524000"/>
                </a:cubicBezTo>
                <a:cubicBezTo>
                  <a:pt x="2261606" y="1544909"/>
                  <a:pt x="2194560" y="1554480"/>
                  <a:pt x="2194560" y="1554480"/>
                </a:cubicBezTo>
                <a:cubicBezTo>
                  <a:pt x="2139201" y="1536027"/>
                  <a:pt x="2242820" y="1534160"/>
                  <a:pt x="2179320" y="1524000"/>
                </a:cubicBez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矢印: 右 15">
            <a:extLst>
              <a:ext uri="{FF2B5EF4-FFF2-40B4-BE49-F238E27FC236}">
                <a16:creationId xmlns:a16="http://schemas.microsoft.com/office/drawing/2014/main" id="{8F34B003-86DC-4803-8A3F-B985A1F6EB86}"/>
              </a:ext>
            </a:extLst>
          </p:cNvPr>
          <p:cNvSpPr/>
          <p:nvPr/>
        </p:nvSpPr>
        <p:spPr>
          <a:xfrm>
            <a:off x="4016897" y="2229650"/>
            <a:ext cx="2016224" cy="288032"/>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1F71BD5E-17C3-4989-84D6-725267471D82}"/>
              </a:ext>
            </a:extLst>
          </p:cNvPr>
          <p:cNvSpPr/>
          <p:nvPr/>
        </p:nvSpPr>
        <p:spPr>
          <a:xfrm rot="11228486">
            <a:off x="3429518" y="3227001"/>
            <a:ext cx="2016224" cy="288032"/>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7FFC4328-BE14-4199-8F93-3862822808EB}"/>
              </a:ext>
            </a:extLst>
          </p:cNvPr>
          <p:cNvSpPr/>
          <p:nvPr/>
        </p:nvSpPr>
        <p:spPr>
          <a:xfrm>
            <a:off x="4136097" y="1793040"/>
            <a:ext cx="1319729" cy="339442"/>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伝えたよ</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ソース画像を表示">
            <a:extLst>
              <a:ext uri="{FF2B5EF4-FFF2-40B4-BE49-F238E27FC236}">
                <a16:creationId xmlns:a16="http://schemas.microsoft.com/office/drawing/2014/main" id="{6546D59F-7C0C-4404-BE5F-19C4BBF24E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7733" y="1667900"/>
            <a:ext cx="1505148" cy="1070328"/>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5AFA10F8-9B1B-464C-B484-186FD959A98C}"/>
              </a:ext>
            </a:extLst>
          </p:cNvPr>
          <p:cNvSpPr/>
          <p:nvPr/>
        </p:nvSpPr>
        <p:spPr>
          <a:xfrm>
            <a:off x="4262563" y="2849923"/>
            <a:ext cx="1319729" cy="339442"/>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伝わったよ</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2" name="Picture 4" descr="ソース画像を表示">
            <a:extLst>
              <a:ext uri="{FF2B5EF4-FFF2-40B4-BE49-F238E27FC236}">
                <a16:creationId xmlns:a16="http://schemas.microsoft.com/office/drawing/2014/main" id="{9A65072A-1241-444F-A785-4B4DE26CA5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9501" y="3511633"/>
            <a:ext cx="1735017" cy="1735017"/>
          </a:xfrm>
          <a:prstGeom prst="rect">
            <a:avLst/>
          </a:prstGeom>
          <a:noFill/>
          <a:extLst>
            <a:ext uri="{909E8E84-426E-40DD-AFC4-6F175D3DCCD1}">
              <a14:hiddenFill xmlns:a14="http://schemas.microsoft.com/office/drawing/2010/main">
                <a:solidFill>
                  <a:srgbClr val="FFFFFF"/>
                </a:solidFill>
              </a14:hiddenFill>
            </a:ext>
          </a:extLst>
        </p:spPr>
      </p:pic>
      <p:sp>
        <p:nvSpPr>
          <p:cNvPr id="23" name="矢印: 右 22">
            <a:extLst>
              <a:ext uri="{FF2B5EF4-FFF2-40B4-BE49-F238E27FC236}">
                <a16:creationId xmlns:a16="http://schemas.microsoft.com/office/drawing/2014/main" id="{15A54ACB-E7FD-4D78-8FEB-F4677EDC7BC9}"/>
              </a:ext>
            </a:extLst>
          </p:cNvPr>
          <p:cNvSpPr/>
          <p:nvPr/>
        </p:nvSpPr>
        <p:spPr>
          <a:xfrm rot="2442843">
            <a:off x="7639694" y="2690098"/>
            <a:ext cx="753959" cy="659091"/>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C6F0AA22-BFD4-4A0A-95F1-25A294364425}"/>
              </a:ext>
            </a:extLst>
          </p:cNvPr>
          <p:cNvSpPr txBox="1"/>
          <p:nvPr/>
        </p:nvSpPr>
        <p:spPr>
          <a:xfrm>
            <a:off x="574189" y="4132078"/>
            <a:ext cx="4842992" cy="1015663"/>
          </a:xfrm>
          <a:prstGeom prst="rect">
            <a:avLst/>
          </a:prstGeom>
          <a:noFill/>
        </p:spPr>
        <p:txBody>
          <a:bodyPr wrap="none" rtlCol="0">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大きな声でわかりやすく？？　伝わればいいの</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音楽のコンサートは</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落語は</a:t>
            </a:r>
          </a:p>
        </p:txBody>
      </p:sp>
    </p:spTree>
    <p:extLst>
      <p:ext uri="{BB962C8B-B14F-4D97-AF65-F5344CB8AC3E}">
        <p14:creationId xmlns:p14="http://schemas.microsoft.com/office/powerpoint/2010/main" val="960756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6345" y="35000"/>
            <a:ext cx="9564080" cy="523220"/>
          </a:xfrm>
          <a:prstGeom prst="rect">
            <a:avLst/>
          </a:prstGeom>
        </p:spPr>
        <p:txBody>
          <a:bodyPr wrap="square">
            <a:spAutoFit/>
          </a:bodyPr>
          <a:lstStyle/>
          <a:p>
            <a:pPr algn="ctr"/>
            <a:r>
              <a:rPr lang="ja-JP" altLang="en-US" sz="2800"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プレゼン：伝えるのに何を使うの</a:t>
            </a:r>
            <a:endParaRPr lang="en-US" altLang="ja-JP" sz="2800" dirty="0">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p:txBody>
      </p:sp>
      <p:sp>
        <p:nvSpPr>
          <p:cNvPr id="61" name="フリーフォーム 60"/>
          <p:cNvSpPr/>
          <p:nvPr/>
        </p:nvSpPr>
        <p:spPr>
          <a:xfrm>
            <a:off x="186344" y="1488522"/>
            <a:ext cx="2938397" cy="2951289"/>
          </a:xfrm>
          <a:custGeom>
            <a:avLst/>
            <a:gdLst>
              <a:gd name="connsiteX0" fmla="*/ 2179320 w 6309360"/>
              <a:gd name="connsiteY0" fmla="*/ 1524000 h 5212080"/>
              <a:gd name="connsiteX1" fmla="*/ 1813560 w 6309360"/>
              <a:gd name="connsiteY1" fmla="*/ 1493520 h 5212080"/>
              <a:gd name="connsiteX2" fmla="*/ 1752600 w 6309360"/>
              <a:gd name="connsiteY2" fmla="*/ 1463040 h 5212080"/>
              <a:gd name="connsiteX3" fmla="*/ 1645920 w 6309360"/>
              <a:gd name="connsiteY3" fmla="*/ 1432560 h 5212080"/>
              <a:gd name="connsiteX4" fmla="*/ 655320 w 6309360"/>
              <a:gd name="connsiteY4" fmla="*/ 1447800 h 5212080"/>
              <a:gd name="connsiteX5" fmla="*/ 518160 w 6309360"/>
              <a:gd name="connsiteY5" fmla="*/ 1478280 h 5212080"/>
              <a:gd name="connsiteX6" fmla="*/ 365760 w 6309360"/>
              <a:gd name="connsiteY6" fmla="*/ 1493520 h 5212080"/>
              <a:gd name="connsiteX7" fmla="*/ 198120 w 6309360"/>
              <a:gd name="connsiteY7" fmla="*/ 1524000 h 5212080"/>
              <a:gd name="connsiteX8" fmla="*/ 91440 w 6309360"/>
              <a:gd name="connsiteY8" fmla="*/ 1539240 h 5212080"/>
              <a:gd name="connsiteX9" fmla="*/ 30480 w 6309360"/>
              <a:gd name="connsiteY9" fmla="*/ 1630680 h 5212080"/>
              <a:gd name="connsiteX10" fmla="*/ 0 w 6309360"/>
              <a:gd name="connsiteY10" fmla="*/ 1737360 h 5212080"/>
              <a:gd name="connsiteX11" fmla="*/ 289560 w 6309360"/>
              <a:gd name="connsiteY11" fmla="*/ 1767840 h 5212080"/>
              <a:gd name="connsiteX12" fmla="*/ 807720 w 6309360"/>
              <a:gd name="connsiteY12" fmla="*/ 1783080 h 5212080"/>
              <a:gd name="connsiteX13" fmla="*/ 899160 w 6309360"/>
              <a:gd name="connsiteY13" fmla="*/ 1798320 h 5212080"/>
              <a:gd name="connsiteX14" fmla="*/ 1234440 w 6309360"/>
              <a:gd name="connsiteY14" fmla="*/ 1828800 h 5212080"/>
              <a:gd name="connsiteX15" fmla="*/ 1386840 w 6309360"/>
              <a:gd name="connsiteY15" fmla="*/ 1844040 h 5212080"/>
              <a:gd name="connsiteX16" fmla="*/ 1463040 w 6309360"/>
              <a:gd name="connsiteY16" fmla="*/ 1859280 h 5212080"/>
              <a:gd name="connsiteX17" fmla="*/ 1554480 w 6309360"/>
              <a:gd name="connsiteY17" fmla="*/ 1889760 h 5212080"/>
              <a:gd name="connsiteX18" fmla="*/ 1828800 w 6309360"/>
              <a:gd name="connsiteY18" fmla="*/ 1905000 h 5212080"/>
              <a:gd name="connsiteX19" fmla="*/ 1889760 w 6309360"/>
              <a:gd name="connsiteY19" fmla="*/ 1920240 h 5212080"/>
              <a:gd name="connsiteX20" fmla="*/ 1935480 w 6309360"/>
              <a:gd name="connsiteY20" fmla="*/ 1950720 h 5212080"/>
              <a:gd name="connsiteX21" fmla="*/ 2042160 w 6309360"/>
              <a:gd name="connsiteY21" fmla="*/ 2026920 h 5212080"/>
              <a:gd name="connsiteX22" fmla="*/ 2057400 w 6309360"/>
              <a:gd name="connsiteY22" fmla="*/ 2072640 h 5212080"/>
              <a:gd name="connsiteX23" fmla="*/ 2148840 w 6309360"/>
              <a:gd name="connsiteY23" fmla="*/ 2133600 h 5212080"/>
              <a:gd name="connsiteX24" fmla="*/ 2164080 w 6309360"/>
              <a:gd name="connsiteY24" fmla="*/ 2179320 h 5212080"/>
              <a:gd name="connsiteX25" fmla="*/ 2225040 w 6309360"/>
              <a:gd name="connsiteY25" fmla="*/ 2209800 h 5212080"/>
              <a:gd name="connsiteX26" fmla="*/ 2209800 w 6309360"/>
              <a:gd name="connsiteY26" fmla="*/ 2545080 h 5212080"/>
              <a:gd name="connsiteX27" fmla="*/ 2194560 w 6309360"/>
              <a:gd name="connsiteY27" fmla="*/ 2788920 h 5212080"/>
              <a:gd name="connsiteX28" fmla="*/ 2164080 w 6309360"/>
              <a:gd name="connsiteY28" fmla="*/ 2956560 h 5212080"/>
              <a:gd name="connsiteX29" fmla="*/ 2148840 w 6309360"/>
              <a:gd name="connsiteY29" fmla="*/ 3002280 h 5212080"/>
              <a:gd name="connsiteX30" fmla="*/ 2103120 w 6309360"/>
              <a:gd name="connsiteY30" fmla="*/ 3108960 h 5212080"/>
              <a:gd name="connsiteX31" fmla="*/ 2057400 w 6309360"/>
              <a:gd name="connsiteY31" fmla="*/ 3322320 h 5212080"/>
              <a:gd name="connsiteX32" fmla="*/ 1996440 w 6309360"/>
              <a:gd name="connsiteY32" fmla="*/ 3657600 h 5212080"/>
              <a:gd name="connsiteX33" fmla="*/ 1905000 w 6309360"/>
              <a:gd name="connsiteY33" fmla="*/ 3810000 h 5212080"/>
              <a:gd name="connsiteX34" fmla="*/ 1874520 w 6309360"/>
              <a:gd name="connsiteY34" fmla="*/ 3870960 h 5212080"/>
              <a:gd name="connsiteX35" fmla="*/ 1828800 w 6309360"/>
              <a:gd name="connsiteY35" fmla="*/ 3886200 h 5212080"/>
              <a:gd name="connsiteX36" fmla="*/ 1767840 w 6309360"/>
              <a:gd name="connsiteY36" fmla="*/ 3962400 h 5212080"/>
              <a:gd name="connsiteX37" fmla="*/ 1645920 w 6309360"/>
              <a:gd name="connsiteY37" fmla="*/ 4099560 h 5212080"/>
              <a:gd name="connsiteX38" fmla="*/ 1600200 w 6309360"/>
              <a:gd name="connsiteY38" fmla="*/ 4297680 h 5212080"/>
              <a:gd name="connsiteX39" fmla="*/ 1569720 w 6309360"/>
              <a:gd name="connsiteY39" fmla="*/ 4389120 h 5212080"/>
              <a:gd name="connsiteX40" fmla="*/ 1539240 w 6309360"/>
              <a:gd name="connsiteY40" fmla="*/ 4541520 h 5212080"/>
              <a:gd name="connsiteX41" fmla="*/ 1524000 w 6309360"/>
              <a:gd name="connsiteY41" fmla="*/ 4617720 h 5212080"/>
              <a:gd name="connsiteX42" fmla="*/ 1493520 w 6309360"/>
              <a:gd name="connsiteY42" fmla="*/ 4693920 h 5212080"/>
              <a:gd name="connsiteX43" fmla="*/ 1524000 w 6309360"/>
              <a:gd name="connsiteY43" fmla="*/ 4983480 h 5212080"/>
              <a:gd name="connsiteX44" fmla="*/ 1676400 w 6309360"/>
              <a:gd name="connsiteY44" fmla="*/ 4968240 h 5212080"/>
              <a:gd name="connsiteX45" fmla="*/ 1691640 w 6309360"/>
              <a:gd name="connsiteY45" fmla="*/ 4922520 h 5212080"/>
              <a:gd name="connsiteX46" fmla="*/ 1722120 w 6309360"/>
              <a:gd name="connsiteY46" fmla="*/ 4876800 h 5212080"/>
              <a:gd name="connsiteX47" fmla="*/ 1737360 w 6309360"/>
              <a:gd name="connsiteY47" fmla="*/ 4831080 h 5212080"/>
              <a:gd name="connsiteX48" fmla="*/ 1783080 w 6309360"/>
              <a:gd name="connsiteY48" fmla="*/ 4800600 h 5212080"/>
              <a:gd name="connsiteX49" fmla="*/ 1844040 w 6309360"/>
              <a:gd name="connsiteY49" fmla="*/ 4739640 h 5212080"/>
              <a:gd name="connsiteX50" fmla="*/ 1889760 w 6309360"/>
              <a:gd name="connsiteY50" fmla="*/ 4663440 h 5212080"/>
              <a:gd name="connsiteX51" fmla="*/ 2087880 w 6309360"/>
              <a:gd name="connsiteY51" fmla="*/ 4419600 h 5212080"/>
              <a:gd name="connsiteX52" fmla="*/ 2133600 w 6309360"/>
              <a:gd name="connsiteY52" fmla="*/ 4373880 h 5212080"/>
              <a:gd name="connsiteX53" fmla="*/ 2225040 w 6309360"/>
              <a:gd name="connsiteY53" fmla="*/ 4251960 h 5212080"/>
              <a:gd name="connsiteX54" fmla="*/ 2301240 w 6309360"/>
              <a:gd name="connsiteY54" fmla="*/ 4114800 h 5212080"/>
              <a:gd name="connsiteX55" fmla="*/ 2331720 w 6309360"/>
              <a:gd name="connsiteY55" fmla="*/ 4023360 h 5212080"/>
              <a:gd name="connsiteX56" fmla="*/ 2377440 w 6309360"/>
              <a:gd name="connsiteY56" fmla="*/ 3810000 h 5212080"/>
              <a:gd name="connsiteX57" fmla="*/ 2407920 w 6309360"/>
              <a:gd name="connsiteY57" fmla="*/ 3672840 h 5212080"/>
              <a:gd name="connsiteX58" fmla="*/ 2423160 w 6309360"/>
              <a:gd name="connsiteY58" fmla="*/ 3611880 h 5212080"/>
              <a:gd name="connsiteX59" fmla="*/ 2484120 w 6309360"/>
              <a:gd name="connsiteY59" fmla="*/ 3596640 h 5212080"/>
              <a:gd name="connsiteX60" fmla="*/ 2560320 w 6309360"/>
              <a:gd name="connsiteY60" fmla="*/ 3566160 h 5212080"/>
              <a:gd name="connsiteX61" fmla="*/ 2651760 w 6309360"/>
              <a:gd name="connsiteY61" fmla="*/ 3505200 h 5212080"/>
              <a:gd name="connsiteX62" fmla="*/ 2682240 w 6309360"/>
              <a:gd name="connsiteY62" fmla="*/ 3444240 h 5212080"/>
              <a:gd name="connsiteX63" fmla="*/ 2712720 w 6309360"/>
              <a:gd name="connsiteY63" fmla="*/ 3398520 h 5212080"/>
              <a:gd name="connsiteX64" fmla="*/ 2727960 w 6309360"/>
              <a:gd name="connsiteY64" fmla="*/ 3352800 h 5212080"/>
              <a:gd name="connsiteX65" fmla="*/ 2788920 w 6309360"/>
              <a:gd name="connsiteY65" fmla="*/ 3322320 h 5212080"/>
              <a:gd name="connsiteX66" fmla="*/ 2910840 w 6309360"/>
              <a:gd name="connsiteY66" fmla="*/ 3352800 h 5212080"/>
              <a:gd name="connsiteX67" fmla="*/ 2971800 w 6309360"/>
              <a:gd name="connsiteY67" fmla="*/ 3398520 h 5212080"/>
              <a:gd name="connsiteX68" fmla="*/ 3048000 w 6309360"/>
              <a:gd name="connsiteY68" fmla="*/ 3444240 h 5212080"/>
              <a:gd name="connsiteX69" fmla="*/ 3124200 w 6309360"/>
              <a:gd name="connsiteY69" fmla="*/ 3459480 h 5212080"/>
              <a:gd name="connsiteX70" fmla="*/ 3169920 w 6309360"/>
              <a:gd name="connsiteY70" fmla="*/ 3505200 h 5212080"/>
              <a:gd name="connsiteX71" fmla="*/ 3215640 w 6309360"/>
              <a:gd name="connsiteY71" fmla="*/ 3535680 h 5212080"/>
              <a:gd name="connsiteX72" fmla="*/ 3246120 w 6309360"/>
              <a:gd name="connsiteY72" fmla="*/ 3657600 h 5212080"/>
              <a:gd name="connsiteX73" fmla="*/ 3276600 w 6309360"/>
              <a:gd name="connsiteY73" fmla="*/ 3749040 h 5212080"/>
              <a:gd name="connsiteX74" fmla="*/ 3337560 w 6309360"/>
              <a:gd name="connsiteY74" fmla="*/ 3840480 h 5212080"/>
              <a:gd name="connsiteX75" fmla="*/ 3383280 w 6309360"/>
              <a:gd name="connsiteY75" fmla="*/ 3947160 h 5212080"/>
              <a:gd name="connsiteX76" fmla="*/ 3535680 w 6309360"/>
              <a:gd name="connsiteY76" fmla="*/ 4130040 h 5212080"/>
              <a:gd name="connsiteX77" fmla="*/ 3611880 w 6309360"/>
              <a:gd name="connsiteY77" fmla="*/ 4191000 h 5212080"/>
              <a:gd name="connsiteX78" fmla="*/ 3627120 w 6309360"/>
              <a:gd name="connsiteY78" fmla="*/ 4236720 h 5212080"/>
              <a:gd name="connsiteX79" fmla="*/ 3672840 w 6309360"/>
              <a:gd name="connsiteY79" fmla="*/ 4282440 h 5212080"/>
              <a:gd name="connsiteX80" fmla="*/ 3688080 w 6309360"/>
              <a:gd name="connsiteY80" fmla="*/ 4404360 h 5212080"/>
              <a:gd name="connsiteX81" fmla="*/ 3703320 w 6309360"/>
              <a:gd name="connsiteY81" fmla="*/ 4480560 h 5212080"/>
              <a:gd name="connsiteX82" fmla="*/ 3718560 w 6309360"/>
              <a:gd name="connsiteY82" fmla="*/ 4572000 h 5212080"/>
              <a:gd name="connsiteX83" fmla="*/ 3749040 w 6309360"/>
              <a:gd name="connsiteY83" fmla="*/ 4648200 h 5212080"/>
              <a:gd name="connsiteX84" fmla="*/ 3794760 w 6309360"/>
              <a:gd name="connsiteY84" fmla="*/ 4846320 h 5212080"/>
              <a:gd name="connsiteX85" fmla="*/ 3825240 w 6309360"/>
              <a:gd name="connsiteY85" fmla="*/ 4937760 h 5212080"/>
              <a:gd name="connsiteX86" fmla="*/ 3870960 w 6309360"/>
              <a:gd name="connsiteY86" fmla="*/ 4983480 h 5212080"/>
              <a:gd name="connsiteX87" fmla="*/ 3916680 w 6309360"/>
              <a:gd name="connsiteY87" fmla="*/ 4998720 h 5212080"/>
              <a:gd name="connsiteX88" fmla="*/ 3962400 w 6309360"/>
              <a:gd name="connsiteY88" fmla="*/ 5029200 h 5212080"/>
              <a:gd name="connsiteX89" fmla="*/ 4008120 w 6309360"/>
              <a:gd name="connsiteY89" fmla="*/ 5044440 h 5212080"/>
              <a:gd name="connsiteX90" fmla="*/ 4145280 w 6309360"/>
              <a:gd name="connsiteY90" fmla="*/ 5105400 h 5212080"/>
              <a:gd name="connsiteX91" fmla="*/ 4191000 w 6309360"/>
              <a:gd name="connsiteY91" fmla="*/ 5166360 h 5212080"/>
              <a:gd name="connsiteX92" fmla="*/ 4282440 w 6309360"/>
              <a:gd name="connsiteY92" fmla="*/ 5212080 h 5212080"/>
              <a:gd name="connsiteX93" fmla="*/ 4343400 w 6309360"/>
              <a:gd name="connsiteY93" fmla="*/ 5196840 h 5212080"/>
              <a:gd name="connsiteX94" fmla="*/ 4389120 w 6309360"/>
              <a:gd name="connsiteY94" fmla="*/ 5105400 h 5212080"/>
              <a:gd name="connsiteX95" fmla="*/ 4419600 w 6309360"/>
              <a:gd name="connsiteY95" fmla="*/ 5059680 h 5212080"/>
              <a:gd name="connsiteX96" fmla="*/ 4404360 w 6309360"/>
              <a:gd name="connsiteY96" fmla="*/ 4404360 h 5212080"/>
              <a:gd name="connsiteX97" fmla="*/ 4312920 w 6309360"/>
              <a:gd name="connsiteY97" fmla="*/ 4328160 h 5212080"/>
              <a:gd name="connsiteX98" fmla="*/ 4282440 w 6309360"/>
              <a:gd name="connsiteY98" fmla="*/ 4282440 h 5212080"/>
              <a:gd name="connsiteX99" fmla="*/ 4221480 w 6309360"/>
              <a:gd name="connsiteY99" fmla="*/ 4038600 h 5212080"/>
              <a:gd name="connsiteX100" fmla="*/ 4191000 w 6309360"/>
              <a:gd name="connsiteY100" fmla="*/ 3627120 h 5212080"/>
              <a:gd name="connsiteX101" fmla="*/ 4160520 w 6309360"/>
              <a:gd name="connsiteY101" fmla="*/ 3566160 h 5212080"/>
              <a:gd name="connsiteX102" fmla="*/ 4130040 w 6309360"/>
              <a:gd name="connsiteY102" fmla="*/ 3398520 h 5212080"/>
              <a:gd name="connsiteX103" fmla="*/ 4099560 w 6309360"/>
              <a:gd name="connsiteY103" fmla="*/ 3307080 h 5212080"/>
              <a:gd name="connsiteX104" fmla="*/ 4069080 w 6309360"/>
              <a:gd name="connsiteY104" fmla="*/ 3185160 h 5212080"/>
              <a:gd name="connsiteX105" fmla="*/ 3992880 w 6309360"/>
              <a:gd name="connsiteY105" fmla="*/ 3124200 h 5212080"/>
              <a:gd name="connsiteX106" fmla="*/ 3916680 w 6309360"/>
              <a:gd name="connsiteY106" fmla="*/ 3108960 h 5212080"/>
              <a:gd name="connsiteX107" fmla="*/ 3703320 w 6309360"/>
              <a:gd name="connsiteY107" fmla="*/ 3093720 h 5212080"/>
              <a:gd name="connsiteX108" fmla="*/ 3672840 w 6309360"/>
              <a:gd name="connsiteY108" fmla="*/ 3032760 h 5212080"/>
              <a:gd name="connsiteX109" fmla="*/ 3642360 w 6309360"/>
              <a:gd name="connsiteY109" fmla="*/ 2987040 h 5212080"/>
              <a:gd name="connsiteX110" fmla="*/ 3627120 w 6309360"/>
              <a:gd name="connsiteY110" fmla="*/ 2926080 h 5212080"/>
              <a:gd name="connsiteX111" fmla="*/ 3596640 w 6309360"/>
              <a:gd name="connsiteY111" fmla="*/ 2788920 h 5212080"/>
              <a:gd name="connsiteX112" fmla="*/ 3611880 w 6309360"/>
              <a:gd name="connsiteY112" fmla="*/ 2301240 h 5212080"/>
              <a:gd name="connsiteX113" fmla="*/ 3703320 w 6309360"/>
              <a:gd name="connsiteY113" fmla="*/ 2164080 h 5212080"/>
              <a:gd name="connsiteX114" fmla="*/ 3810000 w 6309360"/>
              <a:gd name="connsiteY114" fmla="*/ 2072640 h 5212080"/>
              <a:gd name="connsiteX115" fmla="*/ 3931920 w 6309360"/>
              <a:gd name="connsiteY115" fmla="*/ 1950720 h 5212080"/>
              <a:gd name="connsiteX116" fmla="*/ 4053840 w 6309360"/>
              <a:gd name="connsiteY116" fmla="*/ 1828800 h 5212080"/>
              <a:gd name="connsiteX117" fmla="*/ 4099560 w 6309360"/>
              <a:gd name="connsiteY117" fmla="*/ 1813560 h 5212080"/>
              <a:gd name="connsiteX118" fmla="*/ 4175760 w 6309360"/>
              <a:gd name="connsiteY118" fmla="*/ 1767840 h 5212080"/>
              <a:gd name="connsiteX119" fmla="*/ 4282440 w 6309360"/>
              <a:gd name="connsiteY119" fmla="*/ 1752600 h 5212080"/>
              <a:gd name="connsiteX120" fmla="*/ 4648200 w 6309360"/>
              <a:gd name="connsiteY120" fmla="*/ 1706880 h 5212080"/>
              <a:gd name="connsiteX121" fmla="*/ 5227320 w 6309360"/>
              <a:gd name="connsiteY121" fmla="*/ 1737360 h 5212080"/>
              <a:gd name="connsiteX122" fmla="*/ 5364480 w 6309360"/>
              <a:gd name="connsiteY122" fmla="*/ 1767840 h 5212080"/>
              <a:gd name="connsiteX123" fmla="*/ 5455920 w 6309360"/>
              <a:gd name="connsiteY123" fmla="*/ 1783080 h 5212080"/>
              <a:gd name="connsiteX124" fmla="*/ 5501640 w 6309360"/>
              <a:gd name="connsiteY124" fmla="*/ 1813560 h 5212080"/>
              <a:gd name="connsiteX125" fmla="*/ 5577840 w 6309360"/>
              <a:gd name="connsiteY125" fmla="*/ 1828800 h 5212080"/>
              <a:gd name="connsiteX126" fmla="*/ 6126480 w 6309360"/>
              <a:gd name="connsiteY126" fmla="*/ 1813560 h 5212080"/>
              <a:gd name="connsiteX127" fmla="*/ 6187440 w 6309360"/>
              <a:gd name="connsiteY127" fmla="*/ 1676400 h 5212080"/>
              <a:gd name="connsiteX128" fmla="*/ 6233160 w 6309360"/>
              <a:gd name="connsiteY128" fmla="*/ 1615440 h 5212080"/>
              <a:gd name="connsiteX129" fmla="*/ 6263640 w 6309360"/>
              <a:gd name="connsiteY129" fmla="*/ 1539240 h 5212080"/>
              <a:gd name="connsiteX130" fmla="*/ 6309360 w 6309360"/>
              <a:gd name="connsiteY130" fmla="*/ 1356360 h 5212080"/>
              <a:gd name="connsiteX131" fmla="*/ 5577840 w 6309360"/>
              <a:gd name="connsiteY131" fmla="*/ 1310640 h 5212080"/>
              <a:gd name="connsiteX132" fmla="*/ 5349240 w 6309360"/>
              <a:gd name="connsiteY132" fmla="*/ 1264920 h 5212080"/>
              <a:gd name="connsiteX133" fmla="*/ 5059680 w 6309360"/>
              <a:gd name="connsiteY133" fmla="*/ 1234440 h 5212080"/>
              <a:gd name="connsiteX134" fmla="*/ 4084320 w 6309360"/>
              <a:gd name="connsiteY134" fmla="*/ 1219200 h 5212080"/>
              <a:gd name="connsiteX135" fmla="*/ 3566160 w 6309360"/>
              <a:gd name="connsiteY135" fmla="*/ 1234440 h 5212080"/>
              <a:gd name="connsiteX136" fmla="*/ 3550920 w 6309360"/>
              <a:gd name="connsiteY136" fmla="*/ 1295400 h 5212080"/>
              <a:gd name="connsiteX137" fmla="*/ 3520440 w 6309360"/>
              <a:gd name="connsiteY137" fmla="*/ 1417320 h 5212080"/>
              <a:gd name="connsiteX138" fmla="*/ 3489960 w 6309360"/>
              <a:gd name="connsiteY138" fmla="*/ 1463040 h 5212080"/>
              <a:gd name="connsiteX139" fmla="*/ 3444240 w 6309360"/>
              <a:gd name="connsiteY139" fmla="*/ 1478280 h 5212080"/>
              <a:gd name="connsiteX140" fmla="*/ 3352800 w 6309360"/>
              <a:gd name="connsiteY140" fmla="*/ 1432560 h 5212080"/>
              <a:gd name="connsiteX141" fmla="*/ 3291840 w 6309360"/>
              <a:gd name="connsiteY141" fmla="*/ 1295400 h 5212080"/>
              <a:gd name="connsiteX142" fmla="*/ 3230880 w 6309360"/>
              <a:gd name="connsiteY142" fmla="*/ 1203960 h 5212080"/>
              <a:gd name="connsiteX143" fmla="*/ 3246120 w 6309360"/>
              <a:gd name="connsiteY143" fmla="*/ 746760 h 5212080"/>
              <a:gd name="connsiteX144" fmla="*/ 3261360 w 6309360"/>
              <a:gd name="connsiteY144" fmla="*/ 701040 h 5212080"/>
              <a:gd name="connsiteX145" fmla="*/ 3337560 w 6309360"/>
              <a:gd name="connsiteY145" fmla="*/ 670560 h 5212080"/>
              <a:gd name="connsiteX146" fmla="*/ 3489960 w 6309360"/>
              <a:gd name="connsiteY146" fmla="*/ 624840 h 5212080"/>
              <a:gd name="connsiteX147" fmla="*/ 3642360 w 6309360"/>
              <a:gd name="connsiteY147" fmla="*/ 579120 h 5212080"/>
              <a:gd name="connsiteX148" fmla="*/ 3718560 w 6309360"/>
              <a:gd name="connsiteY148" fmla="*/ 502920 h 5212080"/>
              <a:gd name="connsiteX149" fmla="*/ 3703320 w 6309360"/>
              <a:gd name="connsiteY149" fmla="*/ 441960 h 5212080"/>
              <a:gd name="connsiteX150" fmla="*/ 3672840 w 6309360"/>
              <a:gd name="connsiteY150" fmla="*/ 365760 h 5212080"/>
              <a:gd name="connsiteX151" fmla="*/ 3535680 w 6309360"/>
              <a:gd name="connsiteY151" fmla="*/ 243840 h 5212080"/>
              <a:gd name="connsiteX152" fmla="*/ 3383280 w 6309360"/>
              <a:gd name="connsiteY152" fmla="*/ 152400 h 5212080"/>
              <a:gd name="connsiteX153" fmla="*/ 3352800 w 6309360"/>
              <a:gd name="connsiteY153" fmla="*/ 106680 h 5212080"/>
              <a:gd name="connsiteX154" fmla="*/ 3261360 w 6309360"/>
              <a:gd name="connsiteY154" fmla="*/ 76200 h 5212080"/>
              <a:gd name="connsiteX155" fmla="*/ 3230880 w 6309360"/>
              <a:gd name="connsiteY155" fmla="*/ 30480 h 5212080"/>
              <a:gd name="connsiteX156" fmla="*/ 3108960 w 6309360"/>
              <a:gd name="connsiteY156" fmla="*/ 0 h 5212080"/>
              <a:gd name="connsiteX157" fmla="*/ 2255520 w 6309360"/>
              <a:gd name="connsiteY157" fmla="*/ 76200 h 5212080"/>
              <a:gd name="connsiteX158" fmla="*/ 2209800 w 6309360"/>
              <a:gd name="connsiteY158" fmla="*/ 320040 h 5212080"/>
              <a:gd name="connsiteX159" fmla="*/ 2240280 w 6309360"/>
              <a:gd name="connsiteY159" fmla="*/ 868680 h 5212080"/>
              <a:gd name="connsiteX160" fmla="*/ 2270760 w 6309360"/>
              <a:gd name="connsiteY160" fmla="*/ 929640 h 5212080"/>
              <a:gd name="connsiteX161" fmla="*/ 2407920 w 6309360"/>
              <a:gd name="connsiteY161" fmla="*/ 990600 h 5212080"/>
              <a:gd name="connsiteX162" fmla="*/ 2453640 w 6309360"/>
              <a:gd name="connsiteY162" fmla="*/ 1005840 h 5212080"/>
              <a:gd name="connsiteX163" fmla="*/ 2484120 w 6309360"/>
              <a:gd name="connsiteY163" fmla="*/ 1051560 h 5212080"/>
              <a:gd name="connsiteX164" fmla="*/ 2453640 w 6309360"/>
              <a:gd name="connsiteY164" fmla="*/ 1234440 h 5212080"/>
              <a:gd name="connsiteX165" fmla="*/ 2438400 w 6309360"/>
              <a:gd name="connsiteY165" fmla="*/ 1280160 h 5212080"/>
              <a:gd name="connsiteX166" fmla="*/ 2346960 w 6309360"/>
              <a:gd name="connsiteY166" fmla="*/ 1356360 h 5212080"/>
              <a:gd name="connsiteX167" fmla="*/ 2301240 w 6309360"/>
              <a:gd name="connsiteY167" fmla="*/ 1463040 h 5212080"/>
              <a:gd name="connsiteX168" fmla="*/ 2286000 w 6309360"/>
              <a:gd name="connsiteY168" fmla="*/ 1524000 h 5212080"/>
              <a:gd name="connsiteX169" fmla="*/ 2194560 w 6309360"/>
              <a:gd name="connsiteY169" fmla="*/ 1554480 h 5212080"/>
              <a:gd name="connsiteX170" fmla="*/ 2179320 w 6309360"/>
              <a:gd name="connsiteY170" fmla="*/ 1524000 h 521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9360" h="5212080">
                <a:moveTo>
                  <a:pt x="2179320" y="1524000"/>
                </a:moveTo>
                <a:cubicBezTo>
                  <a:pt x="2115820" y="1513840"/>
                  <a:pt x="1889114" y="1514126"/>
                  <a:pt x="1813560" y="1493520"/>
                </a:cubicBezTo>
                <a:cubicBezTo>
                  <a:pt x="1791642" y="1487542"/>
                  <a:pt x="1773482" y="1471989"/>
                  <a:pt x="1752600" y="1463040"/>
                </a:cubicBezTo>
                <a:cubicBezTo>
                  <a:pt x="1721991" y="1449922"/>
                  <a:pt x="1676854" y="1440294"/>
                  <a:pt x="1645920" y="1432560"/>
                </a:cubicBezTo>
                <a:lnTo>
                  <a:pt x="655320" y="1447800"/>
                </a:lnTo>
                <a:cubicBezTo>
                  <a:pt x="603877" y="1449270"/>
                  <a:pt x="567623" y="1471214"/>
                  <a:pt x="518160" y="1478280"/>
                </a:cubicBezTo>
                <a:cubicBezTo>
                  <a:pt x="467620" y="1485500"/>
                  <a:pt x="416300" y="1486300"/>
                  <a:pt x="365760" y="1493520"/>
                </a:cubicBezTo>
                <a:cubicBezTo>
                  <a:pt x="309535" y="1501552"/>
                  <a:pt x="254143" y="1514663"/>
                  <a:pt x="198120" y="1524000"/>
                </a:cubicBezTo>
                <a:cubicBezTo>
                  <a:pt x="162688" y="1529905"/>
                  <a:pt x="127000" y="1534160"/>
                  <a:pt x="91440" y="1539240"/>
                </a:cubicBezTo>
                <a:cubicBezTo>
                  <a:pt x="55203" y="1647951"/>
                  <a:pt x="106586" y="1516522"/>
                  <a:pt x="30480" y="1630680"/>
                </a:cubicBezTo>
                <a:cubicBezTo>
                  <a:pt x="21735" y="1643798"/>
                  <a:pt x="2032" y="1729231"/>
                  <a:pt x="0" y="1737360"/>
                </a:cubicBezTo>
                <a:cubicBezTo>
                  <a:pt x="126593" y="1769008"/>
                  <a:pt x="70893" y="1758915"/>
                  <a:pt x="289560" y="1767840"/>
                </a:cubicBezTo>
                <a:cubicBezTo>
                  <a:pt x="462211" y="1774887"/>
                  <a:pt x="635000" y="1778000"/>
                  <a:pt x="807720" y="1783080"/>
                </a:cubicBezTo>
                <a:cubicBezTo>
                  <a:pt x="838200" y="1788160"/>
                  <a:pt x="868435" y="1795028"/>
                  <a:pt x="899160" y="1798320"/>
                </a:cubicBezTo>
                <a:cubicBezTo>
                  <a:pt x="1010742" y="1810275"/>
                  <a:pt x="1122709" y="1818325"/>
                  <a:pt x="1234440" y="1828800"/>
                </a:cubicBezTo>
                <a:cubicBezTo>
                  <a:pt x="1285270" y="1833565"/>
                  <a:pt x="1336234" y="1837293"/>
                  <a:pt x="1386840" y="1844040"/>
                </a:cubicBezTo>
                <a:cubicBezTo>
                  <a:pt x="1412516" y="1847463"/>
                  <a:pt x="1438050" y="1852464"/>
                  <a:pt x="1463040" y="1859280"/>
                </a:cubicBezTo>
                <a:cubicBezTo>
                  <a:pt x="1494037" y="1867734"/>
                  <a:pt x="1522599" y="1885775"/>
                  <a:pt x="1554480" y="1889760"/>
                </a:cubicBezTo>
                <a:cubicBezTo>
                  <a:pt x="1645354" y="1901119"/>
                  <a:pt x="1737360" y="1899920"/>
                  <a:pt x="1828800" y="1905000"/>
                </a:cubicBezTo>
                <a:cubicBezTo>
                  <a:pt x="1849120" y="1910080"/>
                  <a:pt x="1870508" y="1911989"/>
                  <a:pt x="1889760" y="1920240"/>
                </a:cubicBezTo>
                <a:cubicBezTo>
                  <a:pt x="1906595" y="1927455"/>
                  <a:pt x="1920575" y="1940074"/>
                  <a:pt x="1935480" y="1950720"/>
                </a:cubicBezTo>
                <a:cubicBezTo>
                  <a:pt x="2067803" y="2045236"/>
                  <a:pt x="1934412" y="1955088"/>
                  <a:pt x="2042160" y="2026920"/>
                </a:cubicBezTo>
                <a:cubicBezTo>
                  <a:pt x="2047240" y="2042160"/>
                  <a:pt x="2046041" y="2061281"/>
                  <a:pt x="2057400" y="2072640"/>
                </a:cubicBezTo>
                <a:cubicBezTo>
                  <a:pt x="2083303" y="2098543"/>
                  <a:pt x="2148840" y="2133600"/>
                  <a:pt x="2148840" y="2133600"/>
                </a:cubicBezTo>
                <a:cubicBezTo>
                  <a:pt x="2153920" y="2148840"/>
                  <a:pt x="2152721" y="2167961"/>
                  <a:pt x="2164080" y="2179320"/>
                </a:cubicBezTo>
                <a:cubicBezTo>
                  <a:pt x="2180144" y="2195384"/>
                  <a:pt x="2222222" y="2187257"/>
                  <a:pt x="2225040" y="2209800"/>
                </a:cubicBezTo>
                <a:cubicBezTo>
                  <a:pt x="2238916" y="2320811"/>
                  <a:pt x="2215680" y="2433359"/>
                  <a:pt x="2209800" y="2545080"/>
                </a:cubicBezTo>
                <a:cubicBezTo>
                  <a:pt x="2205520" y="2626406"/>
                  <a:pt x="2201933" y="2707816"/>
                  <a:pt x="2194560" y="2788920"/>
                </a:cubicBezTo>
                <a:cubicBezTo>
                  <a:pt x="2192619" y="2810272"/>
                  <a:pt x="2170662" y="2930231"/>
                  <a:pt x="2164080" y="2956560"/>
                </a:cubicBezTo>
                <a:cubicBezTo>
                  <a:pt x="2160184" y="2972145"/>
                  <a:pt x="2153253" y="2986834"/>
                  <a:pt x="2148840" y="3002280"/>
                </a:cubicBezTo>
                <a:cubicBezTo>
                  <a:pt x="2124237" y="3088390"/>
                  <a:pt x="2149521" y="3039358"/>
                  <a:pt x="2103120" y="3108960"/>
                </a:cubicBezTo>
                <a:cubicBezTo>
                  <a:pt x="2052982" y="3409790"/>
                  <a:pt x="2133349" y="2942575"/>
                  <a:pt x="2057400" y="3322320"/>
                </a:cubicBezTo>
                <a:cubicBezTo>
                  <a:pt x="2031954" y="3449550"/>
                  <a:pt x="2047509" y="3515741"/>
                  <a:pt x="1996440" y="3657600"/>
                </a:cubicBezTo>
                <a:cubicBezTo>
                  <a:pt x="1976373" y="3713340"/>
                  <a:pt x="1931494" y="3757012"/>
                  <a:pt x="1905000" y="3810000"/>
                </a:cubicBezTo>
                <a:cubicBezTo>
                  <a:pt x="1894840" y="3830320"/>
                  <a:pt x="1890584" y="3854896"/>
                  <a:pt x="1874520" y="3870960"/>
                </a:cubicBezTo>
                <a:cubicBezTo>
                  <a:pt x="1863161" y="3882319"/>
                  <a:pt x="1844040" y="3881120"/>
                  <a:pt x="1828800" y="3886200"/>
                </a:cubicBezTo>
                <a:cubicBezTo>
                  <a:pt x="1802313" y="3965661"/>
                  <a:pt x="1833146" y="3904350"/>
                  <a:pt x="1767840" y="3962400"/>
                </a:cubicBezTo>
                <a:cubicBezTo>
                  <a:pt x="1682429" y="4038321"/>
                  <a:pt x="1692245" y="4030072"/>
                  <a:pt x="1645920" y="4099560"/>
                </a:cubicBezTo>
                <a:cubicBezTo>
                  <a:pt x="1627560" y="4209720"/>
                  <a:pt x="1635626" y="4182544"/>
                  <a:pt x="1600200" y="4297680"/>
                </a:cubicBezTo>
                <a:cubicBezTo>
                  <a:pt x="1590751" y="4328388"/>
                  <a:pt x="1577512" y="4357951"/>
                  <a:pt x="1569720" y="4389120"/>
                </a:cubicBezTo>
                <a:cubicBezTo>
                  <a:pt x="1557155" y="4439379"/>
                  <a:pt x="1549400" y="4490720"/>
                  <a:pt x="1539240" y="4541520"/>
                </a:cubicBezTo>
                <a:cubicBezTo>
                  <a:pt x="1534160" y="4566920"/>
                  <a:pt x="1533620" y="4593670"/>
                  <a:pt x="1524000" y="4617720"/>
                </a:cubicBezTo>
                <a:lnTo>
                  <a:pt x="1493520" y="4693920"/>
                </a:lnTo>
                <a:cubicBezTo>
                  <a:pt x="1503680" y="4790440"/>
                  <a:pt x="1470165" y="4902727"/>
                  <a:pt x="1524000" y="4983480"/>
                </a:cubicBezTo>
                <a:cubicBezTo>
                  <a:pt x="1552319" y="5025959"/>
                  <a:pt x="1628420" y="4985687"/>
                  <a:pt x="1676400" y="4968240"/>
                </a:cubicBezTo>
                <a:cubicBezTo>
                  <a:pt x="1691497" y="4962750"/>
                  <a:pt x="1684456" y="4936888"/>
                  <a:pt x="1691640" y="4922520"/>
                </a:cubicBezTo>
                <a:cubicBezTo>
                  <a:pt x="1699831" y="4906137"/>
                  <a:pt x="1713929" y="4893183"/>
                  <a:pt x="1722120" y="4876800"/>
                </a:cubicBezTo>
                <a:cubicBezTo>
                  <a:pt x="1729304" y="4862432"/>
                  <a:pt x="1727325" y="4843624"/>
                  <a:pt x="1737360" y="4831080"/>
                </a:cubicBezTo>
                <a:cubicBezTo>
                  <a:pt x="1748802" y="4816777"/>
                  <a:pt x="1769173" y="4812520"/>
                  <a:pt x="1783080" y="4800600"/>
                </a:cubicBezTo>
                <a:cubicBezTo>
                  <a:pt x="1804899" y="4781898"/>
                  <a:pt x="1826397" y="4762323"/>
                  <a:pt x="1844040" y="4739640"/>
                </a:cubicBezTo>
                <a:cubicBezTo>
                  <a:pt x="1862226" y="4716258"/>
                  <a:pt x="1871808" y="4687002"/>
                  <a:pt x="1889760" y="4663440"/>
                </a:cubicBezTo>
                <a:cubicBezTo>
                  <a:pt x="1953229" y="4580137"/>
                  <a:pt x="2013827" y="4493653"/>
                  <a:pt x="2087880" y="4419600"/>
                </a:cubicBezTo>
                <a:cubicBezTo>
                  <a:pt x="2103120" y="4404360"/>
                  <a:pt x="2120668" y="4391122"/>
                  <a:pt x="2133600" y="4373880"/>
                </a:cubicBezTo>
                <a:cubicBezTo>
                  <a:pt x="2247217" y="4222390"/>
                  <a:pt x="2117040" y="4359960"/>
                  <a:pt x="2225040" y="4251960"/>
                </a:cubicBezTo>
                <a:cubicBezTo>
                  <a:pt x="2262336" y="4140073"/>
                  <a:pt x="2232802" y="4183238"/>
                  <a:pt x="2301240" y="4114800"/>
                </a:cubicBezTo>
                <a:cubicBezTo>
                  <a:pt x="2311400" y="4084320"/>
                  <a:pt x="2324750" y="4054724"/>
                  <a:pt x="2331720" y="4023360"/>
                </a:cubicBezTo>
                <a:cubicBezTo>
                  <a:pt x="2345738" y="3960281"/>
                  <a:pt x="2365227" y="3877169"/>
                  <a:pt x="2377440" y="3810000"/>
                </a:cubicBezTo>
                <a:cubicBezTo>
                  <a:pt x="2411819" y="3620916"/>
                  <a:pt x="2374332" y="3790400"/>
                  <a:pt x="2407920" y="3672840"/>
                </a:cubicBezTo>
                <a:cubicBezTo>
                  <a:pt x="2413674" y="3652701"/>
                  <a:pt x="2408349" y="3626691"/>
                  <a:pt x="2423160" y="3611880"/>
                </a:cubicBezTo>
                <a:cubicBezTo>
                  <a:pt x="2437971" y="3597069"/>
                  <a:pt x="2464249" y="3603264"/>
                  <a:pt x="2484120" y="3596640"/>
                </a:cubicBezTo>
                <a:cubicBezTo>
                  <a:pt x="2510073" y="3587989"/>
                  <a:pt x="2536304" y="3579260"/>
                  <a:pt x="2560320" y="3566160"/>
                </a:cubicBezTo>
                <a:cubicBezTo>
                  <a:pt x="2592479" y="3548618"/>
                  <a:pt x="2651760" y="3505200"/>
                  <a:pt x="2651760" y="3505200"/>
                </a:cubicBezTo>
                <a:cubicBezTo>
                  <a:pt x="2661920" y="3484880"/>
                  <a:pt x="2670968" y="3463965"/>
                  <a:pt x="2682240" y="3444240"/>
                </a:cubicBezTo>
                <a:cubicBezTo>
                  <a:pt x="2691327" y="3428337"/>
                  <a:pt x="2704529" y="3414903"/>
                  <a:pt x="2712720" y="3398520"/>
                </a:cubicBezTo>
                <a:cubicBezTo>
                  <a:pt x="2719904" y="3384152"/>
                  <a:pt x="2716601" y="3364159"/>
                  <a:pt x="2727960" y="3352800"/>
                </a:cubicBezTo>
                <a:cubicBezTo>
                  <a:pt x="2744024" y="3336736"/>
                  <a:pt x="2768600" y="3332480"/>
                  <a:pt x="2788920" y="3322320"/>
                </a:cubicBezTo>
                <a:cubicBezTo>
                  <a:pt x="2829560" y="3332480"/>
                  <a:pt x="2872172" y="3336688"/>
                  <a:pt x="2910840" y="3352800"/>
                </a:cubicBezTo>
                <a:cubicBezTo>
                  <a:pt x="2934286" y="3362569"/>
                  <a:pt x="2950666" y="3384431"/>
                  <a:pt x="2971800" y="3398520"/>
                </a:cubicBezTo>
                <a:cubicBezTo>
                  <a:pt x="2996446" y="3414951"/>
                  <a:pt x="3020497" y="3433239"/>
                  <a:pt x="3048000" y="3444240"/>
                </a:cubicBezTo>
                <a:cubicBezTo>
                  <a:pt x="3072050" y="3453860"/>
                  <a:pt x="3098800" y="3454400"/>
                  <a:pt x="3124200" y="3459480"/>
                </a:cubicBezTo>
                <a:cubicBezTo>
                  <a:pt x="3139440" y="3474720"/>
                  <a:pt x="3153363" y="3491402"/>
                  <a:pt x="3169920" y="3505200"/>
                </a:cubicBezTo>
                <a:cubicBezTo>
                  <a:pt x="3183991" y="3516926"/>
                  <a:pt x="3207449" y="3519297"/>
                  <a:pt x="3215640" y="3535680"/>
                </a:cubicBezTo>
                <a:cubicBezTo>
                  <a:pt x="3234374" y="3573148"/>
                  <a:pt x="3232873" y="3617859"/>
                  <a:pt x="3246120" y="3657600"/>
                </a:cubicBezTo>
                <a:cubicBezTo>
                  <a:pt x="3256280" y="3688080"/>
                  <a:pt x="3262232" y="3720303"/>
                  <a:pt x="3276600" y="3749040"/>
                </a:cubicBezTo>
                <a:cubicBezTo>
                  <a:pt x="3292983" y="3781805"/>
                  <a:pt x="3320193" y="3808226"/>
                  <a:pt x="3337560" y="3840480"/>
                </a:cubicBezTo>
                <a:cubicBezTo>
                  <a:pt x="3355902" y="3874544"/>
                  <a:pt x="3364085" y="3913569"/>
                  <a:pt x="3383280" y="3947160"/>
                </a:cubicBezTo>
                <a:cubicBezTo>
                  <a:pt x="3425056" y="4020269"/>
                  <a:pt x="3474038" y="4074562"/>
                  <a:pt x="3535680" y="4130040"/>
                </a:cubicBezTo>
                <a:cubicBezTo>
                  <a:pt x="3559858" y="4151800"/>
                  <a:pt x="3586480" y="4170680"/>
                  <a:pt x="3611880" y="4191000"/>
                </a:cubicBezTo>
                <a:cubicBezTo>
                  <a:pt x="3616960" y="4206240"/>
                  <a:pt x="3618209" y="4223354"/>
                  <a:pt x="3627120" y="4236720"/>
                </a:cubicBezTo>
                <a:cubicBezTo>
                  <a:pt x="3639075" y="4254653"/>
                  <a:pt x="3665475" y="4262185"/>
                  <a:pt x="3672840" y="4282440"/>
                </a:cubicBezTo>
                <a:cubicBezTo>
                  <a:pt x="3686837" y="4320930"/>
                  <a:pt x="3681852" y="4363880"/>
                  <a:pt x="3688080" y="4404360"/>
                </a:cubicBezTo>
                <a:cubicBezTo>
                  <a:pt x="3692019" y="4429962"/>
                  <a:pt x="3698686" y="4455075"/>
                  <a:pt x="3703320" y="4480560"/>
                </a:cubicBezTo>
                <a:cubicBezTo>
                  <a:pt x="3708848" y="4510962"/>
                  <a:pt x="3710430" y="4542188"/>
                  <a:pt x="3718560" y="4572000"/>
                </a:cubicBezTo>
                <a:cubicBezTo>
                  <a:pt x="3725758" y="4598393"/>
                  <a:pt x="3738880" y="4622800"/>
                  <a:pt x="3749040" y="4648200"/>
                </a:cubicBezTo>
                <a:cubicBezTo>
                  <a:pt x="3774741" y="4879506"/>
                  <a:pt x="3739780" y="4708871"/>
                  <a:pt x="3794760" y="4846320"/>
                </a:cubicBezTo>
                <a:cubicBezTo>
                  <a:pt x="3806692" y="4876151"/>
                  <a:pt x="3802522" y="4915042"/>
                  <a:pt x="3825240" y="4937760"/>
                </a:cubicBezTo>
                <a:cubicBezTo>
                  <a:pt x="3840480" y="4953000"/>
                  <a:pt x="3853027" y="4971525"/>
                  <a:pt x="3870960" y="4983480"/>
                </a:cubicBezTo>
                <a:cubicBezTo>
                  <a:pt x="3884326" y="4992391"/>
                  <a:pt x="3902312" y="4991536"/>
                  <a:pt x="3916680" y="4998720"/>
                </a:cubicBezTo>
                <a:cubicBezTo>
                  <a:pt x="3933063" y="5006911"/>
                  <a:pt x="3946017" y="5021009"/>
                  <a:pt x="3962400" y="5029200"/>
                </a:cubicBezTo>
                <a:cubicBezTo>
                  <a:pt x="3976768" y="5036384"/>
                  <a:pt x="3993752" y="5037256"/>
                  <a:pt x="4008120" y="5044440"/>
                </a:cubicBezTo>
                <a:cubicBezTo>
                  <a:pt x="4139945" y="5110352"/>
                  <a:pt x="4028951" y="5076318"/>
                  <a:pt x="4145280" y="5105400"/>
                </a:cubicBezTo>
                <a:cubicBezTo>
                  <a:pt x="4160520" y="5125720"/>
                  <a:pt x="4173039" y="5148399"/>
                  <a:pt x="4191000" y="5166360"/>
                </a:cubicBezTo>
                <a:cubicBezTo>
                  <a:pt x="4220543" y="5195903"/>
                  <a:pt x="4245255" y="5199685"/>
                  <a:pt x="4282440" y="5212080"/>
                </a:cubicBezTo>
                <a:cubicBezTo>
                  <a:pt x="4302760" y="5207000"/>
                  <a:pt x="4325972" y="5208458"/>
                  <a:pt x="4343400" y="5196840"/>
                </a:cubicBezTo>
                <a:cubicBezTo>
                  <a:pt x="4376157" y="5175002"/>
                  <a:pt x="4373906" y="5135827"/>
                  <a:pt x="4389120" y="5105400"/>
                </a:cubicBezTo>
                <a:cubicBezTo>
                  <a:pt x="4397311" y="5089017"/>
                  <a:pt x="4409440" y="5074920"/>
                  <a:pt x="4419600" y="5059680"/>
                </a:cubicBezTo>
                <a:cubicBezTo>
                  <a:pt x="4469260" y="4811382"/>
                  <a:pt x="4462254" y="4879087"/>
                  <a:pt x="4404360" y="4404360"/>
                </a:cubicBezTo>
                <a:cubicBezTo>
                  <a:pt x="4401764" y="4383072"/>
                  <a:pt x="4328918" y="4338825"/>
                  <a:pt x="4312920" y="4328160"/>
                </a:cubicBezTo>
                <a:cubicBezTo>
                  <a:pt x="4302760" y="4312920"/>
                  <a:pt x="4289879" y="4299178"/>
                  <a:pt x="4282440" y="4282440"/>
                </a:cubicBezTo>
                <a:cubicBezTo>
                  <a:pt x="4248358" y="4205756"/>
                  <a:pt x="4237653" y="4119464"/>
                  <a:pt x="4221480" y="4038600"/>
                </a:cubicBezTo>
                <a:cubicBezTo>
                  <a:pt x="4220923" y="4028583"/>
                  <a:pt x="4207696" y="3699470"/>
                  <a:pt x="4191000" y="3627120"/>
                </a:cubicBezTo>
                <a:cubicBezTo>
                  <a:pt x="4185892" y="3604983"/>
                  <a:pt x="4170680" y="3586480"/>
                  <a:pt x="4160520" y="3566160"/>
                </a:cubicBezTo>
                <a:cubicBezTo>
                  <a:pt x="4155541" y="3536288"/>
                  <a:pt x="4139169" y="3431992"/>
                  <a:pt x="4130040" y="3398520"/>
                </a:cubicBezTo>
                <a:cubicBezTo>
                  <a:pt x="4121586" y="3367523"/>
                  <a:pt x="4108014" y="3338077"/>
                  <a:pt x="4099560" y="3307080"/>
                </a:cubicBezTo>
                <a:cubicBezTo>
                  <a:pt x="4099068" y="3305276"/>
                  <a:pt x="4081411" y="3199546"/>
                  <a:pt x="4069080" y="3185160"/>
                </a:cubicBezTo>
                <a:cubicBezTo>
                  <a:pt x="4047911" y="3160463"/>
                  <a:pt x="4021974" y="3138747"/>
                  <a:pt x="3992880" y="3124200"/>
                </a:cubicBezTo>
                <a:cubicBezTo>
                  <a:pt x="3969712" y="3112616"/>
                  <a:pt x="3942441" y="3111672"/>
                  <a:pt x="3916680" y="3108960"/>
                </a:cubicBezTo>
                <a:cubicBezTo>
                  <a:pt x="3845771" y="3101496"/>
                  <a:pt x="3774440" y="3098800"/>
                  <a:pt x="3703320" y="3093720"/>
                </a:cubicBezTo>
                <a:cubicBezTo>
                  <a:pt x="3693160" y="3073400"/>
                  <a:pt x="3684112" y="3052485"/>
                  <a:pt x="3672840" y="3032760"/>
                </a:cubicBezTo>
                <a:cubicBezTo>
                  <a:pt x="3663753" y="3016857"/>
                  <a:pt x="3649575" y="3003875"/>
                  <a:pt x="3642360" y="2987040"/>
                </a:cubicBezTo>
                <a:cubicBezTo>
                  <a:pt x="3634109" y="2967788"/>
                  <a:pt x="3631830" y="2946489"/>
                  <a:pt x="3627120" y="2926080"/>
                </a:cubicBezTo>
                <a:cubicBezTo>
                  <a:pt x="3616589" y="2880444"/>
                  <a:pt x="3606800" y="2834640"/>
                  <a:pt x="3596640" y="2788920"/>
                </a:cubicBezTo>
                <a:cubicBezTo>
                  <a:pt x="3601720" y="2626360"/>
                  <a:pt x="3584508" y="2461560"/>
                  <a:pt x="3611880" y="2301240"/>
                </a:cubicBezTo>
                <a:cubicBezTo>
                  <a:pt x="3621128" y="2247075"/>
                  <a:pt x="3670351" y="2208039"/>
                  <a:pt x="3703320" y="2164080"/>
                </a:cubicBezTo>
                <a:cubicBezTo>
                  <a:pt x="3730612" y="2127691"/>
                  <a:pt x="3774683" y="2099128"/>
                  <a:pt x="3810000" y="2072640"/>
                </a:cubicBezTo>
                <a:cubicBezTo>
                  <a:pt x="3908697" y="1908145"/>
                  <a:pt x="3792583" y="2074575"/>
                  <a:pt x="3931920" y="1950720"/>
                </a:cubicBezTo>
                <a:cubicBezTo>
                  <a:pt x="4033480" y="1860444"/>
                  <a:pt x="3947544" y="1889540"/>
                  <a:pt x="4053840" y="1828800"/>
                </a:cubicBezTo>
                <a:cubicBezTo>
                  <a:pt x="4067788" y="1820830"/>
                  <a:pt x="4085192" y="1820744"/>
                  <a:pt x="4099560" y="1813560"/>
                </a:cubicBezTo>
                <a:cubicBezTo>
                  <a:pt x="4126054" y="1800313"/>
                  <a:pt x="4147659" y="1777207"/>
                  <a:pt x="4175760" y="1767840"/>
                </a:cubicBezTo>
                <a:cubicBezTo>
                  <a:pt x="4209838" y="1756481"/>
                  <a:pt x="4247217" y="1759645"/>
                  <a:pt x="4282440" y="1752600"/>
                </a:cubicBezTo>
                <a:cubicBezTo>
                  <a:pt x="4556431" y="1697802"/>
                  <a:pt x="4220508" y="1733611"/>
                  <a:pt x="4648200" y="1706880"/>
                </a:cubicBezTo>
                <a:cubicBezTo>
                  <a:pt x="4841240" y="1717040"/>
                  <a:pt x="5034709" y="1720968"/>
                  <a:pt x="5227320" y="1737360"/>
                </a:cubicBezTo>
                <a:cubicBezTo>
                  <a:pt x="5273987" y="1741332"/>
                  <a:pt x="5318554" y="1758655"/>
                  <a:pt x="5364480" y="1767840"/>
                </a:cubicBezTo>
                <a:cubicBezTo>
                  <a:pt x="5394780" y="1773900"/>
                  <a:pt x="5425440" y="1778000"/>
                  <a:pt x="5455920" y="1783080"/>
                </a:cubicBezTo>
                <a:cubicBezTo>
                  <a:pt x="5471160" y="1793240"/>
                  <a:pt x="5484490" y="1807129"/>
                  <a:pt x="5501640" y="1813560"/>
                </a:cubicBezTo>
                <a:cubicBezTo>
                  <a:pt x="5525894" y="1822655"/>
                  <a:pt x="5551937" y="1828800"/>
                  <a:pt x="5577840" y="1828800"/>
                </a:cubicBezTo>
                <a:cubicBezTo>
                  <a:pt x="5760791" y="1828800"/>
                  <a:pt x="5943600" y="1818640"/>
                  <a:pt x="6126480" y="1813560"/>
                </a:cubicBezTo>
                <a:cubicBezTo>
                  <a:pt x="6220635" y="1750790"/>
                  <a:pt x="6133236" y="1825461"/>
                  <a:pt x="6187440" y="1676400"/>
                </a:cubicBezTo>
                <a:cubicBezTo>
                  <a:pt x="6196120" y="1652529"/>
                  <a:pt x="6220825" y="1637644"/>
                  <a:pt x="6233160" y="1615440"/>
                </a:cubicBezTo>
                <a:cubicBezTo>
                  <a:pt x="6246446" y="1591526"/>
                  <a:pt x="6254291" y="1564950"/>
                  <a:pt x="6263640" y="1539240"/>
                </a:cubicBezTo>
                <a:cubicBezTo>
                  <a:pt x="6300795" y="1437063"/>
                  <a:pt x="6291816" y="1461624"/>
                  <a:pt x="6309360" y="1356360"/>
                </a:cubicBezTo>
                <a:cubicBezTo>
                  <a:pt x="6010176" y="1296523"/>
                  <a:pt x="6331255" y="1356767"/>
                  <a:pt x="5577840" y="1310640"/>
                </a:cubicBezTo>
                <a:cubicBezTo>
                  <a:pt x="5499454" y="1305841"/>
                  <a:pt x="5426676" y="1274600"/>
                  <a:pt x="5349240" y="1264920"/>
                </a:cubicBezTo>
                <a:cubicBezTo>
                  <a:pt x="5252936" y="1252882"/>
                  <a:pt x="5156670" y="1237946"/>
                  <a:pt x="5059680" y="1234440"/>
                </a:cubicBezTo>
                <a:cubicBezTo>
                  <a:pt x="4734733" y="1222695"/>
                  <a:pt x="4409440" y="1224280"/>
                  <a:pt x="4084320" y="1219200"/>
                </a:cubicBezTo>
                <a:cubicBezTo>
                  <a:pt x="3887500" y="1194598"/>
                  <a:pt x="3820336" y="1177956"/>
                  <a:pt x="3566160" y="1234440"/>
                </a:cubicBezTo>
                <a:cubicBezTo>
                  <a:pt x="3545713" y="1238984"/>
                  <a:pt x="3555464" y="1274953"/>
                  <a:pt x="3550920" y="1295400"/>
                </a:cubicBezTo>
                <a:cubicBezTo>
                  <a:pt x="3543964" y="1326701"/>
                  <a:pt x="3536780" y="1384640"/>
                  <a:pt x="3520440" y="1417320"/>
                </a:cubicBezTo>
                <a:cubicBezTo>
                  <a:pt x="3512249" y="1433703"/>
                  <a:pt x="3504263" y="1451598"/>
                  <a:pt x="3489960" y="1463040"/>
                </a:cubicBezTo>
                <a:cubicBezTo>
                  <a:pt x="3477416" y="1473075"/>
                  <a:pt x="3459480" y="1473200"/>
                  <a:pt x="3444240" y="1478280"/>
                </a:cubicBezTo>
                <a:cubicBezTo>
                  <a:pt x="3413760" y="1463040"/>
                  <a:pt x="3378270" y="1455200"/>
                  <a:pt x="3352800" y="1432560"/>
                </a:cubicBezTo>
                <a:cubicBezTo>
                  <a:pt x="3278768" y="1366754"/>
                  <a:pt x="3326664" y="1365047"/>
                  <a:pt x="3291840" y="1295400"/>
                </a:cubicBezTo>
                <a:cubicBezTo>
                  <a:pt x="3275457" y="1262635"/>
                  <a:pt x="3230880" y="1203960"/>
                  <a:pt x="3230880" y="1203960"/>
                </a:cubicBezTo>
                <a:cubicBezTo>
                  <a:pt x="3235960" y="1051560"/>
                  <a:pt x="3236895" y="898965"/>
                  <a:pt x="3246120" y="746760"/>
                </a:cubicBezTo>
                <a:cubicBezTo>
                  <a:pt x="3247092" y="730725"/>
                  <a:pt x="3249019" y="711324"/>
                  <a:pt x="3261360" y="701040"/>
                </a:cubicBezTo>
                <a:cubicBezTo>
                  <a:pt x="3282376" y="683527"/>
                  <a:pt x="3311607" y="679211"/>
                  <a:pt x="3337560" y="670560"/>
                </a:cubicBezTo>
                <a:cubicBezTo>
                  <a:pt x="3387875" y="653788"/>
                  <a:pt x="3439337" y="640660"/>
                  <a:pt x="3489960" y="624840"/>
                </a:cubicBezTo>
                <a:cubicBezTo>
                  <a:pt x="3638374" y="578461"/>
                  <a:pt x="3526042" y="608199"/>
                  <a:pt x="3642360" y="579120"/>
                </a:cubicBezTo>
                <a:cubicBezTo>
                  <a:pt x="3668027" y="562008"/>
                  <a:pt x="3713213" y="540352"/>
                  <a:pt x="3718560" y="502920"/>
                </a:cubicBezTo>
                <a:cubicBezTo>
                  <a:pt x="3721522" y="482185"/>
                  <a:pt x="3709944" y="461831"/>
                  <a:pt x="3703320" y="441960"/>
                </a:cubicBezTo>
                <a:cubicBezTo>
                  <a:pt x="3694669" y="416007"/>
                  <a:pt x="3687339" y="388958"/>
                  <a:pt x="3672840" y="365760"/>
                </a:cubicBezTo>
                <a:cubicBezTo>
                  <a:pt x="3656950" y="340336"/>
                  <a:pt x="3537116" y="244827"/>
                  <a:pt x="3535680" y="243840"/>
                </a:cubicBezTo>
                <a:cubicBezTo>
                  <a:pt x="3486862" y="210277"/>
                  <a:pt x="3383280" y="152400"/>
                  <a:pt x="3383280" y="152400"/>
                </a:cubicBezTo>
                <a:cubicBezTo>
                  <a:pt x="3373120" y="137160"/>
                  <a:pt x="3368332" y="116388"/>
                  <a:pt x="3352800" y="106680"/>
                </a:cubicBezTo>
                <a:cubicBezTo>
                  <a:pt x="3325555" y="89652"/>
                  <a:pt x="3261360" y="76200"/>
                  <a:pt x="3261360" y="76200"/>
                </a:cubicBezTo>
                <a:cubicBezTo>
                  <a:pt x="3251200" y="60960"/>
                  <a:pt x="3245183" y="41922"/>
                  <a:pt x="3230880" y="30480"/>
                </a:cubicBezTo>
                <a:cubicBezTo>
                  <a:pt x="3215259" y="17983"/>
                  <a:pt x="3112755" y="759"/>
                  <a:pt x="3108960" y="0"/>
                </a:cubicBezTo>
                <a:cubicBezTo>
                  <a:pt x="2295596" y="62566"/>
                  <a:pt x="2573510" y="-3297"/>
                  <a:pt x="2255520" y="76200"/>
                </a:cubicBezTo>
                <a:cubicBezTo>
                  <a:pt x="2208896" y="216073"/>
                  <a:pt x="2228237" y="135671"/>
                  <a:pt x="2209800" y="320040"/>
                </a:cubicBezTo>
                <a:cubicBezTo>
                  <a:pt x="2219960" y="502920"/>
                  <a:pt x="2222055" y="686427"/>
                  <a:pt x="2240280" y="868680"/>
                </a:cubicBezTo>
                <a:cubicBezTo>
                  <a:pt x="2242541" y="891286"/>
                  <a:pt x="2256216" y="912187"/>
                  <a:pt x="2270760" y="929640"/>
                </a:cubicBezTo>
                <a:cubicBezTo>
                  <a:pt x="2298626" y="963080"/>
                  <a:pt x="2377313" y="980398"/>
                  <a:pt x="2407920" y="990600"/>
                </a:cubicBezTo>
                <a:lnTo>
                  <a:pt x="2453640" y="1005840"/>
                </a:lnTo>
                <a:cubicBezTo>
                  <a:pt x="2463800" y="1021080"/>
                  <a:pt x="2484120" y="1033244"/>
                  <a:pt x="2484120" y="1051560"/>
                </a:cubicBezTo>
                <a:cubicBezTo>
                  <a:pt x="2484120" y="1113361"/>
                  <a:pt x="2465760" y="1173839"/>
                  <a:pt x="2453640" y="1234440"/>
                </a:cubicBezTo>
                <a:cubicBezTo>
                  <a:pt x="2450490" y="1250192"/>
                  <a:pt x="2447311" y="1266794"/>
                  <a:pt x="2438400" y="1280160"/>
                </a:cubicBezTo>
                <a:cubicBezTo>
                  <a:pt x="2414931" y="1315363"/>
                  <a:pt x="2380696" y="1333869"/>
                  <a:pt x="2346960" y="1356360"/>
                </a:cubicBezTo>
                <a:cubicBezTo>
                  <a:pt x="2319867" y="1410547"/>
                  <a:pt x="2316189" y="1410717"/>
                  <a:pt x="2301240" y="1463040"/>
                </a:cubicBezTo>
                <a:cubicBezTo>
                  <a:pt x="2295486" y="1483179"/>
                  <a:pt x="2301903" y="1510369"/>
                  <a:pt x="2286000" y="1524000"/>
                </a:cubicBezTo>
                <a:cubicBezTo>
                  <a:pt x="2261606" y="1544909"/>
                  <a:pt x="2194560" y="1554480"/>
                  <a:pt x="2194560" y="1554480"/>
                </a:cubicBezTo>
                <a:cubicBezTo>
                  <a:pt x="2139201" y="1536027"/>
                  <a:pt x="2242820" y="1534160"/>
                  <a:pt x="2179320" y="152400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円/楕円 61"/>
          <p:cNvSpPr/>
          <p:nvPr/>
        </p:nvSpPr>
        <p:spPr>
          <a:xfrm>
            <a:off x="3080792" y="1419948"/>
            <a:ext cx="1224136"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円/楕円 75"/>
          <p:cNvSpPr/>
          <p:nvPr/>
        </p:nvSpPr>
        <p:spPr>
          <a:xfrm>
            <a:off x="4477896" y="823236"/>
            <a:ext cx="1224136"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動き</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円/楕円 76"/>
          <p:cNvSpPr/>
          <p:nvPr/>
        </p:nvSpPr>
        <p:spPr>
          <a:xfrm>
            <a:off x="4477896" y="1815992"/>
            <a:ext cx="1224136"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声</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円/楕円 77"/>
          <p:cNvSpPr/>
          <p:nvPr/>
        </p:nvSpPr>
        <p:spPr>
          <a:xfrm>
            <a:off x="2792760" y="4396232"/>
            <a:ext cx="1224136"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心</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円/楕円 80"/>
          <p:cNvSpPr/>
          <p:nvPr/>
        </p:nvSpPr>
        <p:spPr>
          <a:xfrm>
            <a:off x="4232920" y="4056840"/>
            <a:ext cx="1224136"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思い</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円/楕円 85"/>
          <p:cNvSpPr/>
          <p:nvPr/>
        </p:nvSpPr>
        <p:spPr>
          <a:xfrm>
            <a:off x="4161263" y="4992944"/>
            <a:ext cx="1494593"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イメージ</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円/楕円 86"/>
          <p:cNvSpPr/>
          <p:nvPr/>
        </p:nvSpPr>
        <p:spPr>
          <a:xfrm>
            <a:off x="6415608" y="1412776"/>
            <a:ext cx="1417712"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装飾品</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円/楕円 87"/>
          <p:cNvSpPr/>
          <p:nvPr/>
        </p:nvSpPr>
        <p:spPr>
          <a:xfrm>
            <a:off x="3641576" y="2492896"/>
            <a:ext cx="1959496" cy="6108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言葉</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角丸四角形 88"/>
          <p:cNvSpPr/>
          <p:nvPr/>
        </p:nvSpPr>
        <p:spPr>
          <a:xfrm>
            <a:off x="6473512" y="692696"/>
            <a:ext cx="2943984" cy="560926"/>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見せるツール</a:t>
            </a:r>
          </a:p>
        </p:txBody>
      </p:sp>
      <p:sp>
        <p:nvSpPr>
          <p:cNvPr id="90" name="角丸四角形 89"/>
          <p:cNvSpPr/>
          <p:nvPr/>
        </p:nvSpPr>
        <p:spPr>
          <a:xfrm>
            <a:off x="1217280" y="734237"/>
            <a:ext cx="2943984" cy="560926"/>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体を使う</a:t>
            </a:r>
          </a:p>
        </p:txBody>
      </p:sp>
      <p:sp>
        <p:nvSpPr>
          <p:cNvPr id="91" name="角丸四角形 90"/>
          <p:cNvSpPr/>
          <p:nvPr/>
        </p:nvSpPr>
        <p:spPr>
          <a:xfrm>
            <a:off x="211931" y="4682742"/>
            <a:ext cx="2439928" cy="682354"/>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見えないものを使う</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イメージ</a:t>
            </a:r>
          </a:p>
        </p:txBody>
      </p:sp>
      <p:sp>
        <p:nvSpPr>
          <p:cNvPr id="92" name="円/楕円 91"/>
          <p:cNvSpPr/>
          <p:nvPr/>
        </p:nvSpPr>
        <p:spPr>
          <a:xfrm>
            <a:off x="7927776" y="1412776"/>
            <a:ext cx="1417712"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紙</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右矢印 21"/>
          <p:cNvSpPr/>
          <p:nvPr/>
        </p:nvSpPr>
        <p:spPr>
          <a:xfrm>
            <a:off x="4161264" y="1548982"/>
            <a:ext cx="708856" cy="396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右矢印 92"/>
          <p:cNvSpPr/>
          <p:nvPr/>
        </p:nvSpPr>
        <p:spPr>
          <a:xfrm>
            <a:off x="3959236" y="4668908"/>
            <a:ext cx="708856" cy="396044"/>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AutoShape 2" descr="「きれいな女性 イラスト」の画像検索結果"/>
          <p:cNvSpPr>
            <a:spLocks noChangeAspect="1" noChangeArrowheads="1"/>
          </p:cNvSpPr>
          <p:nvPr/>
        </p:nvSpPr>
        <p:spPr bwMode="auto">
          <a:xfrm>
            <a:off x="155575" y="-1608138"/>
            <a:ext cx="44386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4" descr="「きれいな女性 イラスト」の画像検索結果"/>
          <p:cNvSpPr>
            <a:spLocks noChangeAspect="1" noChangeArrowheads="1"/>
          </p:cNvSpPr>
          <p:nvPr/>
        </p:nvSpPr>
        <p:spPr bwMode="auto">
          <a:xfrm>
            <a:off x="307975" y="-1455738"/>
            <a:ext cx="44386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0" name="Picture 6" descr="🌸🌧✨の画像 プリ画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001" y="3185556"/>
            <a:ext cx="3507432" cy="2966703"/>
          </a:xfrm>
          <a:prstGeom prst="rect">
            <a:avLst/>
          </a:prstGeom>
          <a:noFill/>
          <a:extLst>
            <a:ext uri="{909E8E84-426E-40DD-AFC4-6F175D3DCCD1}">
              <a14:hiddenFill xmlns:a14="http://schemas.microsoft.com/office/drawing/2010/main">
                <a:solidFill>
                  <a:srgbClr val="FFFFFF"/>
                </a:solidFill>
              </a14:hiddenFill>
            </a:ext>
          </a:extLst>
        </p:spPr>
      </p:pic>
      <p:sp>
        <p:nvSpPr>
          <p:cNvPr id="94" name="右矢印 93"/>
          <p:cNvSpPr/>
          <p:nvPr/>
        </p:nvSpPr>
        <p:spPr>
          <a:xfrm rot="2201979">
            <a:off x="5873057" y="2716965"/>
            <a:ext cx="962693" cy="529753"/>
          </a:xfrm>
          <a:prstGeom prst="right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右矢印 94"/>
          <p:cNvSpPr/>
          <p:nvPr/>
        </p:nvSpPr>
        <p:spPr>
          <a:xfrm rot="5581089">
            <a:off x="7274370" y="2518294"/>
            <a:ext cx="962693" cy="529753"/>
          </a:xfrm>
          <a:prstGeom prst="right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右矢印 95"/>
          <p:cNvSpPr/>
          <p:nvPr/>
        </p:nvSpPr>
        <p:spPr>
          <a:xfrm>
            <a:off x="5220685" y="4667498"/>
            <a:ext cx="962693" cy="529753"/>
          </a:xfrm>
          <a:prstGeom prst="right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右矢印 96"/>
          <p:cNvSpPr/>
          <p:nvPr/>
        </p:nvSpPr>
        <p:spPr>
          <a:xfrm rot="11881776">
            <a:off x="2254028" y="3281465"/>
            <a:ext cx="4163657" cy="529753"/>
          </a:xfrm>
          <a:prstGeom prs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上カーブ矢印 97"/>
          <p:cNvSpPr/>
          <p:nvPr/>
        </p:nvSpPr>
        <p:spPr>
          <a:xfrm flipH="1" flipV="1">
            <a:off x="5138126" y="3140968"/>
            <a:ext cx="1482164" cy="4838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9" name="上カーブ矢印 98"/>
          <p:cNvSpPr/>
          <p:nvPr/>
        </p:nvSpPr>
        <p:spPr>
          <a:xfrm rot="10800000" flipH="1" flipV="1">
            <a:off x="4953001" y="3912824"/>
            <a:ext cx="1560173" cy="463405"/>
          </a:xfrm>
          <a:prstGeom prst="curvedUp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0" name="角丸四角形 99"/>
          <p:cNvSpPr/>
          <p:nvPr/>
        </p:nvSpPr>
        <p:spPr>
          <a:xfrm>
            <a:off x="272480" y="6021288"/>
            <a:ext cx="9110479" cy="656517"/>
          </a:xfrm>
          <a:prstGeom prst="roundRect">
            <a:avLst/>
          </a:prstGeom>
          <a:solidFill>
            <a:schemeClr val="bg1"/>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Ｉ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LOVE</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を　いってみよう</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91">
            <a:extLst>
              <a:ext uri="{FF2B5EF4-FFF2-40B4-BE49-F238E27FC236}">
                <a16:creationId xmlns:a16="http://schemas.microsoft.com/office/drawing/2014/main" id="{2C740219-7988-408F-A526-3915868F65DB}"/>
              </a:ext>
            </a:extLst>
          </p:cNvPr>
          <p:cNvSpPr/>
          <p:nvPr/>
        </p:nvSpPr>
        <p:spPr>
          <a:xfrm>
            <a:off x="7884305" y="2341007"/>
            <a:ext cx="1417712"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写真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映像</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フリーフォーム: 図形 2">
            <a:extLst>
              <a:ext uri="{FF2B5EF4-FFF2-40B4-BE49-F238E27FC236}">
                <a16:creationId xmlns:a16="http://schemas.microsoft.com/office/drawing/2014/main" id="{3707DC78-2402-4D87-86F7-8792B496E971}"/>
              </a:ext>
            </a:extLst>
          </p:cNvPr>
          <p:cNvSpPr/>
          <p:nvPr/>
        </p:nvSpPr>
        <p:spPr>
          <a:xfrm>
            <a:off x="2967342" y="3233217"/>
            <a:ext cx="2382982" cy="655917"/>
          </a:xfrm>
          <a:custGeom>
            <a:avLst/>
            <a:gdLst>
              <a:gd name="connsiteX0" fmla="*/ 0 w 2382982"/>
              <a:gd name="connsiteY0" fmla="*/ 535844 h 655917"/>
              <a:gd name="connsiteX1" fmla="*/ 166255 w 2382982"/>
              <a:gd name="connsiteY1" fmla="*/ 135 h 655917"/>
              <a:gd name="connsiteX2" fmla="*/ 563418 w 2382982"/>
              <a:gd name="connsiteY2" fmla="*/ 480426 h 655917"/>
              <a:gd name="connsiteX3" fmla="*/ 1182255 w 2382982"/>
              <a:gd name="connsiteY3" fmla="*/ 147917 h 655917"/>
              <a:gd name="connsiteX4" fmla="*/ 1551709 w 2382982"/>
              <a:gd name="connsiteY4" fmla="*/ 637444 h 655917"/>
              <a:gd name="connsiteX5" fmla="*/ 2041237 w 2382982"/>
              <a:gd name="connsiteY5" fmla="*/ 388062 h 655917"/>
              <a:gd name="connsiteX6" fmla="*/ 2382982 w 2382982"/>
              <a:gd name="connsiteY6" fmla="*/ 655917 h 65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982" h="655917">
                <a:moveTo>
                  <a:pt x="0" y="535844"/>
                </a:moveTo>
                <a:cubicBezTo>
                  <a:pt x="36176" y="272607"/>
                  <a:pt x="72352" y="9371"/>
                  <a:pt x="166255" y="135"/>
                </a:cubicBezTo>
                <a:cubicBezTo>
                  <a:pt x="260158" y="-9101"/>
                  <a:pt x="394085" y="455796"/>
                  <a:pt x="563418" y="480426"/>
                </a:cubicBezTo>
                <a:cubicBezTo>
                  <a:pt x="732751" y="505056"/>
                  <a:pt x="1017540" y="121747"/>
                  <a:pt x="1182255" y="147917"/>
                </a:cubicBezTo>
                <a:cubicBezTo>
                  <a:pt x="1346970" y="174087"/>
                  <a:pt x="1408545" y="597420"/>
                  <a:pt x="1551709" y="637444"/>
                </a:cubicBezTo>
                <a:cubicBezTo>
                  <a:pt x="1694873" y="677468"/>
                  <a:pt x="1902692" y="384983"/>
                  <a:pt x="2041237" y="388062"/>
                </a:cubicBezTo>
                <a:cubicBezTo>
                  <a:pt x="2179782" y="391141"/>
                  <a:pt x="2281382" y="523529"/>
                  <a:pt x="2382982" y="6559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90">
            <a:extLst>
              <a:ext uri="{FF2B5EF4-FFF2-40B4-BE49-F238E27FC236}">
                <a16:creationId xmlns:a16="http://schemas.microsoft.com/office/drawing/2014/main" id="{814C4244-A079-43E6-B573-0D449F1B8064}"/>
              </a:ext>
            </a:extLst>
          </p:cNvPr>
          <p:cNvSpPr/>
          <p:nvPr/>
        </p:nvSpPr>
        <p:spPr>
          <a:xfrm>
            <a:off x="1788389" y="3690137"/>
            <a:ext cx="2382982" cy="555685"/>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気を合わす</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70508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025887" y="1916832"/>
            <a:ext cx="802976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ja-JP" altLang="en-US" sz="9600" b="1" dirty="0">
                <a:solidFill>
                  <a:srgbClr val="0000FF"/>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これでいいのだ</a:t>
            </a:r>
            <a:endParaRPr lang="en-US" altLang="ja-JP" sz="9600" b="1" dirty="0">
              <a:solidFill>
                <a:srgbClr val="0000FF"/>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defRPr/>
            </a:pPr>
            <a:r>
              <a:rPr lang="ja-JP" altLang="en-US" sz="9600" b="1" dirty="0">
                <a:solidFill>
                  <a:srgbClr val="0000FF"/>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人生楽しんでね</a:t>
            </a:r>
            <a:endParaRPr lang="en-US" altLang="ja-JP" sz="9600" b="1" dirty="0">
              <a:solidFill>
                <a:srgbClr val="0000FF"/>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68294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34046AF-B747-41D2-90D2-8E9B8EE55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2286" y="2494020"/>
            <a:ext cx="2477644" cy="1640355"/>
          </a:xfrm>
          <a:prstGeom prst="rect">
            <a:avLst/>
          </a:prstGeom>
          <a:effectLst/>
        </p:spPr>
      </p:pic>
      <p:sp>
        <p:nvSpPr>
          <p:cNvPr id="12" name="テキスト ボックス 11">
            <a:extLst>
              <a:ext uri="{FF2B5EF4-FFF2-40B4-BE49-F238E27FC236}">
                <a16:creationId xmlns:a16="http://schemas.microsoft.com/office/drawing/2014/main" id="{F1451190-DDAE-4946-812B-4B68CCC8F0D1}"/>
              </a:ext>
            </a:extLst>
          </p:cNvPr>
          <p:cNvSpPr txBox="1"/>
          <p:nvPr/>
        </p:nvSpPr>
        <p:spPr>
          <a:xfrm>
            <a:off x="2848372" y="2710547"/>
            <a:ext cx="4383492" cy="750841"/>
          </a:xfrm>
          <a:prstGeom prst="rect">
            <a:avLst/>
          </a:prstGeom>
          <a:noFill/>
        </p:spPr>
        <p:txBody>
          <a:bodyPr wrap="square">
            <a:noAutofit/>
          </a:bodyPr>
          <a:lstStyle/>
          <a:p>
            <a:pPr algn="ctr">
              <a:lnSpc>
                <a:spcPts val="2600"/>
              </a:lnSpc>
            </a:pPr>
            <a:r>
              <a:rPr lang="en-US" altLang="ja-JP" sz="3200" b="1" dirty="0" err="1">
                <a:ln w="3175">
                  <a:noFill/>
                </a:ln>
                <a:solidFill>
                  <a:srgbClr val="FFFF66"/>
                </a:solidFill>
                <a:effectLst>
                  <a:outerShdw blurRad="38100" dist="38100" dir="2700000" algn="tl">
                    <a:srgbClr val="000000">
                      <a:alpha val="43137"/>
                    </a:srgbClr>
                  </a:outerShdw>
                </a:effectLst>
                <a:latin typeface="Freestyle Script" panose="030804020302050B0404" pitchFamily="66" charset="0"/>
              </a:rPr>
              <a:t>Challange</a:t>
            </a:r>
            <a:r>
              <a:rPr lang="en-US" altLang="ja-JP" sz="3200" b="1" dirty="0">
                <a:ln w="3175">
                  <a:noFill/>
                </a:ln>
                <a:solidFill>
                  <a:srgbClr val="FFFF66"/>
                </a:solidFill>
                <a:effectLst>
                  <a:outerShdw blurRad="38100" dist="38100" dir="2700000" algn="tl">
                    <a:srgbClr val="000000">
                      <a:alpha val="43137"/>
                    </a:srgbClr>
                  </a:outerShdw>
                </a:effectLst>
                <a:latin typeface="Freestyle Script" panose="030804020302050B0404" pitchFamily="66" charset="0"/>
              </a:rPr>
              <a:t> your Business</a:t>
            </a:r>
          </a:p>
          <a:p>
            <a:pPr algn="ctr">
              <a:lnSpc>
                <a:spcPts val="2600"/>
              </a:lnSpc>
            </a:pPr>
            <a:r>
              <a:rPr lang="en-US" altLang="ja-JP" sz="3200" b="1" dirty="0">
                <a:ln w="3175">
                  <a:noFill/>
                </a:ln>
                <a:solidFill>
                  <a:srgbClr val="FFFF66"/>
                </a:solidFill>
                <a:effectLst>
                  <a:outerShdw blurRad="38100" dist="38100" dir="2700000" algn="tl">
                    <a:srgbClr val="000000">
                      <a:alpha val="43137"/>
                    </a:srgbClr>
                  </a:outerShdw>
                </a:effectLst>
                <a:latin typeface="Freestyle Script" panose="030804020302050B0404" pitchFamily="66" charset="0"/>
              </a:rPr>
              <a:t>Grab the business of the future</a:t>
            </a:r>
            <a:endParaRPr kumimoji="1" lang="ja-JP" altLang="en-US" sz="3200" b="1" dirty="0">
              <a:ln w="3175">
                <a:noFill/>
              </a:ln>
              <a:solidFill>
                <a:srgbClr val="FFFF66"/>
              </a:solidFill>
              <a:effectLst>
                <a:outerShdw blurRad="38100" dist="38100" dir="2700000" algn="tl">
                  <a:srgbClr val="000000">
                    <a:alpha val="43137"/>
                  </a:srgbClr>
                </a:outerShdw>
              </a:effectLst>
              <a:latin typeface="Freestyle Script" panose="030804020302050B0404" pitchFamily="66" charset="0"/>
            </a:endParaRPr>
          </a:p>
        </p:txBody>
      </p:sp>
    </p:spTree>
    <p:extLst>
      <p:ext uri="{BB962C8B-B14F-4D97-AF65-F5344CB8AC3E}">
        <p14:creationId xmlns:p14="http://schemas.microsoft.com/office/powerpoint/2010/main" val="239438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224036" y="-32277"/>
            <a:ext cx="8761412" cy="490538"/>
          </a:xfrm>
          <a:prstGeom prst="rect">
            <a:avLst/>
          </a:prstGeom>
        </p:spPr>
        <p:txBody>
          <a:bodyPr>
            <a:noAutofit/>
          </a:bodyPr>
          <a:lstStyle/>
          <a:p>
            <a:pPr>
              <a:lnSpc>
                <a:spcPct val="150000"/>
              </a:lnSpc>
            </a:pPr>
            <a:r>
              <a:rPr lang="ja-JP" altLang="en-US" sz="3200" b="1" dirty="0">
                <a:cs typeface="Meiryo UI" panose="020B0604030504040204" pitchFamily="50" charset="-128"/>
              </a:rPr>
              <a:t>ものごとの達成を目指すと色々身につく</a:t>
            </a:r>
            <a:endParaRPr lang="en-US" altLang="ja-JP" sz="3200" b="1" dirty="0">
              <a:cs typeface="Meiryo UI" panose="020B0604030504040204" pitchFamily="50" charset="-128"/>
            </a:endParaRPr>
          </a:p>
        </p:txBody>
      </p:sp>
      <p:cxnSp>
        <p:nvCxnSpPr>
          <p:cNvPr id="12" name="直線矢印コネクタ 11"/>
          <p:cNvCxnSpPr>
            <a:cxnSpLocks/>
          </p:cNvCxnSpPr>
          <p:nvPr/>
        </p:nvCxnSpPr>
        <p:spPr>
          <a:xfrm flipV="1">
            <a:off x="3080792" y="1084885"/>
            <a:ext cx="5904656" cy="1263996"/>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星 5 12"/>
          <p:cNvSpPr/>
          <p:nvPr/>
        </p:nvSpPr>
        <p:spPr>
          <a:xfrm>
            <a:off x="8712097" y="802017"/>
            <a:ext cx="1014113" cy="864096"/>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8582076" y="150481"/>
            <a:ext cx="1163944" cy="636087"/>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p>
        </p:txBody>
      </p:sp>
      <p:sp>
        <p:nvSpPr>
          <p:cNvPr id="36" name="テキスト ボックス 35">
            <a:extLst>
              <a:ext uri="{FF2B5EF4-FFF2-40B4-BE49-F238E27FC236}">
                <a16:creationId xmlns:a16="http://schemas.microsoft.com/office/drawing/2014/main" id="{3215E3E6-2899-43B5-8413-DAD694EEA055}"/>
              </a:ext>
            </a:extLst>
          </p:cNvPr>
          <p:cNvSpPr txBox="1"/>
          <p:nvPr/>
        </p:nvSpPr>
        <p:spPr>
          <a:xfrm>
            <a:off x="3770260" y="3043501"/>
            <a:ext cx="4955825" cy="3682418"/>
          </a:xfrm>
          <a:prstGeom prst="rect">
            <a:avLst/>
          </a:prstGeom>
          <a:noFill/>
          <a:ln>
            <a:solidFill>
              <a:srgbClr val="CC00FF"/>
            </a:solidFill>
          </a:ln>
        </p:spPr>
        <p:txBody>
          <a:bodyPr wrap="square" rtlCol="0">
            <a:spAutoFit/>
          </a:bodyPr>
          <a:lstStyle/>
          <a:p>
            <a:pPr>
              <a:lnSpc>
                <a:spcPct val="150000"/>
              </a:lnSpc>
            </a:pP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・パッション</a:t>
            </a:r>
          </a:p>
          <a:p>
            <a:pPr>
              <a:lnSpc>
                <a:spcPct val="150000"/>
              </a:lnSpc>
            </a:pP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・ビジョンを描く</a:t>
            </a:r>
          </a:p>
          <a:p>
            <a:pPr>
              <a:lnSpc>
                <a:spcPct val="150000"/>
              </a:lnSpc>
            </a:pP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・モデルを考える。</a:t>
            </a:r>
          </a:p>
          <a:p>
            <a:pPr>
              <a:lnSpc>
                <a:spcPct val="150000"/>
              </a:lnSpc>
            </a:pP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・プロセスを計画する。</a:t>
            </a:r>
          </a:p>
          <a:p>
            <a:pPr>
              <a:lnSpc>
                <a:spcPct val="150000"/>
              </a:lnSpc>
            </a:pP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・達成するまで頑張る。</a:t>
            </a:r>
            <a:endParaRPr kumimoji="1"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194" name="Picture 2" descr="ソース画像を表示">
            <a:extLst>
              <a:ext uri="{FF2B5EF4-FFF2-40B4-BE49-F238E27FC236}">
                <a16:creationId xmlns:a16="http://schemas.microsoft.com/office/drawing/2014/main" id="{703A1D2D-1A95-4795-A46F-7C0CF6D6DE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752" y="1069436"/>
            <a:ext cx="3528392" cy="3528392"/>
          </a:xfrm>
          <a:prstGeom prst="rect">
            <a:avLst/>
          </a:prstGeom>
          <a:noFill/>
          <a:extLst>
            <a:ext uri="{909E8E84-426E-40DD-AFC4-6F175D3DCCD1}">
              <a14:hiddenFill xmlns:a14="http://schemas.microsoft.com/office/drawing/2010/main">
                <a:solidFill>
                  <a:srgbClr val="FFFFFF"/>
                </a:solidFill>
              </a14:hiddenFill>
            </a:ext>
          </a:extLst>
        </p:spPr>
      </p:pic>
      <p:sp>
        <p:nvSpPr>
          <p:cNvPr id="20" name="フリーフォーム: 図形 19">
            <a:extLst>
              <a:ext uri="{FF2B5EF4-FFF2-40B4-BE49-F238E27FC236}">
                <a16:creationId xmlns:a16="http://schemas.microsoft.com/office/drawing/2014/main" id="{50BB9D6E-2D30-451D-B708-63001968F188}"/>
              </a:ext>
            </a:extLst>
          </p:cNvPr>
          <p:cNvSpPr/>
          <p:nvPr/>
        </p:nvSpPr>
        <p:spPr>
          <a:xfrm>
            <a:off x="224036" y="3212976"/>
            <a:ext cx="3303077" cy="2336800"/>
          </a:xfrm>
          <a:custGeom>
            <a:avLst/>
            <a:gdLst>
              <a:gd name="connsiteX0" fmla="*/ 1368222 w 3303077"/>
              <a:gd name="connsiteY0" fmla="*/ 618836 h 2336800"/>
              <a:gd name="connsiteX1" fmla="*/ 1368222 w 3303077"/>
              <a:gd name="connsiteY1" fmla="*/ 618836 h 2336800"/>
              <a:gd name="connsiteX2" fmla="*/ 1358985 w 3303077"/>
              <a:gd name="connsiteY2" fmla="*/ 535709 h 2336800"/>
              <a:gd name="connsiteX3" fmla="*/ 1349749 w 3303077"/>
              <a:gd name="connsiteY3" fmla="*/ 480291 h 2336800"/>
              <a:gd name="connsiteX4" fmla="*/ 1377458 w 3303077"/>
              <a:gd name="connsiteY4" fmla="*/ 212436 h 2336800"/>
              <a:gd name="connsiteX5" fmla="*/ 1414403 w 3303077"/>
              <a:gd name="connsiteY5" fmla="*/ 138545 h 2336800"/>
              <a:gd name="connsiteX6" fmla="*/ 1460585 w 3303077"/>
              <a:gd name="connsiteY6" fmla="*/ 64654 h 2336800"/>
              <a:gd name="connsiteX7" fmla="*/ 1469822 w 3303077"/>
              <a:gd name="connsiteY7" fmla="*/ 36945 h 2336800"/>
              <a:gd name="connsiteX8" fmla="*/ 1525240 w 3303077"/>
              <a:gd name="connsiteY8" fmla="*/ 27709 h 2336800"/>
              <a:gd name="connsiteX9" fmla="*/ 1552949 w 3303077"/>
              <a:gd name="connsiteY9" fmla="*/ 18473 h 2336800"/>
              <a:gd name="connsiteX10" fmla="*/ 1617603 w 3303077"/>
              <a:gd name="connsiteY10" fmla="*/ 0 h 2336800"/>
              <a:gd name="connsiteX11" fmla="*/ 1802331 w 3303077"/>
              <a:gd name="connsiteY11" fmla="*/ 9236 h 2336800"/>
              <a:gd name="connsiteX12" fmla="*/ 1848513 w 3303077"/>
              <a:gd name="connsiteY12" fmla="*/ 55418 h 2336800"/>
              <a:gd name="connsiteX13" fmla="*/ 1876222 w 3303077"/>
              <a:gd name="connsiteY13" fmla="*/ 73891 h 2336800"/>
              <a:gd name="connsiteX14" fmla="*/ 1885458 w 3303077"/>
              <a:gd name="connsiteY14" fmla="*/ 110836 h 2336800"/>
              <a:gd name="connsiteX15" fmla="*/ 1922403 w 3303077"/>
              <a:gd name="connsiteY15" fmla="*/ 166254 h 2336800"/>
              <a:gd name="connsiteX16" fmla="*/ 1940876 w 3303077"/>
              <a:gd name="connsiteY16" fmla="*/ 230909 h 2336800"/>
              <a:gd name="connsiteX17" fmla="*/ 1922403 w 3303077"/>
              <a:gd name="connsiteY17" fmla="*/ 424873 h 2336800"/>
              <a:gd name="connsiteX18" fmla="*/ 1894694 w 3303077"/>
              <a:gd name="connsiteY18" fmla="*/ 461818 h 2336800"/>
              <a:gd name="connsiteX19" fmla="*/ 1857749 w 3303077"/>
              <a:gd name="connsiteY19" fmla="*/ 517236 h 2336800"/>
              <a:gd name="connsiteX20" fmla="*/ 1802331 w 3303077"/>
              <a:gd name="connsiteY20" fmla="*/ 563418 h 2336800"/>
              <a:gd name="connsiteX21" fmla="*/ 1783858 w 3303077"/>
              <a:gd name="connsiteY21" fmla="*/ 600364 h 2336800"/>
              <a:gd name="connsiteX22" fmla="*/ 1765385 w 3303077"/>
              <a:gd name="connsiteY22" fmla="*/ 628073 h 2336800"/>
              <a:gd name="connsiteX23" fmla="*/ 1783858 w 3303077"/>
              <a:gd name="connsiteY23" fmla="*/ 738909 h 2336800"/>
              <a:gd name="connsiteX24" fmla="*/ 1839276 w 3303077"/>
              <a:gd name="connsiteY24" fmla="*/ 766618 h 2336800"/>
              <a:gd name="connsiteX25" fmla="*/ 1876222 w 3303077"/>
              <a:gd name="connsiteY25" fmla="*/ 785091 h 2336800"/>
              <a:gd name="connsiteX26" fmla="*/ 1987058 w 3303077"/>
              <a:gd name="connsiteY26" fmla="*/ 803564 h 2336800"/>
              <a:gd name="connsiteX27" fmla="*/ 2153313 w 3303077"/>
              <a:gd name="connsiteY27" fmla="*/ 785091 h 2336800"/>
              <a:gd name="connsiteX28" fmla="*/ 2181022 w 3303077"/>
              <a:gd name="connsiteY28" fmla="*/ 775854 h 2336800"/>
              <a:gd name="connsiteX29" fmla="*/ 2217967 w 3303077"/>
              <a:gd name="connsiteY29" fmla="*/ 766618 h 2336800"/>
              <a:gd name="connsiteX30" fmla="*/ 2587422 w 3303077"/>
              <a:gd name="connsiteY30" fmla="*/ 785091 h 2336800"/>
              <a:gd name="connsiteX31" fmla="*/ 2624367 w 3303077"/>
              <a:gd name="connsiteY31" fmla="*/ 794327 h 2336800"/>
              <a:gd name="connsiteX32" fmla="*/ 2725967 w 3303077"/>
              <a:gd name="connsiteY32" fmla="*/ 803564 h 2336800"/>
              <a:gd name="connsiteX33" fmla="*/ 2873749 w 3303077"/>
              <a:gd name="connsiteY33" fmla="*/ 831273 h 2336800"/>
              <a:gd name="connsiteX34" fmla="*/ 2901458 w 3303077"/>
              <a:gd name="connsiteY34" fmla="*/ 840509 h 2336800"/>
              <a:gd name="connsiteX35" fmla="*/ 3040003 w 3303077"/>
              <a:gd name="connsiteY35" fmla="*/ 849745 h 2336800"/>
              <a:gd name="connsiteX36" fmla="*/ 3141603 w 3303077"/>
              <a:gd name="connsiteY36" fmla="*/ 858982 h 2336800"/>
              <a:gd name="connsiteX37" fmla="*/ 3197022 w 3303077"/>
              <a:gd name="connsiteY37" fmla="*/ 877454 h 2336800"/>
              <a:gd name="connsiteX38" fmla="*/ 3270913 w 3303077"/>
              <a:gd name="connsiteY38" fmla="*/ 895927 h 2336800"/>
              <a:gd name="connsiteX39" fmla="*/ 3261676 w 3303077"/>
              <a:gd name="connsiteY39" fmla="*/ 1071418 h 2336800"/>
              <a:gd name="connsiteX40" fmla="*/ 3206258 w 3303077"/>
              <a:gd name="connsiteY40" fmla="*/ 1089891 h 2336800"/>
              <a:gd name="connsiteX41" fmla="*/ 3113894 w 3303077"/>
              <a:gd name="connsiteY41" fmla="*/ 1126836 h 2336800"/>
              <a:gd name="connsiteX42" fmla="*/ 2799858 w 3303077"/>
              <a:gd name="connsiteY42" fmla="*/ 1145309 h 2336800"/>
              <a:gd name="connsiteX43" fmla="*/ 2698258 w 3303077"/>
              <a:gd name="connsiteY43" fmla="*/ 1126836 h 2336800"/>
              <a:gd name="connsiteX44" fmla="*/ 2652076 w 3303077"/>
              <a:gd name="connsiteY44" fmla="*/ 1099127 h 2336800"/>
              <a:gd name="connsiteX45" fmla="*/ 2568949 w 3303077"/>
              <a:gd name="connsiteY45" fmla="*/ 1080654 h 2336800"/>
              <a:gd name="connsiteX46" fmla="*/ 2541240 w 3303077"/>
              <a:gd name="connsiteY46" fmla="*/ 1062182 h 2336800"/>
              <a:gd name="connsiteX47" fmla="*/ 2448876 w 3303077"/>
              <a:gd name="connsiteY47" fmla="*/ 1043709 h 2336800"/>
              <a:gd name="connsiteX48" fmla="*/ 2181022 w 3303077"/>
              <a:gd name="connsiteY48" fmla="*/ 1062182 h 2336800"/>
              <a:gd name="connsiteX49" fmla="*/ 2153313 w 3303077"/>
              <a:gd name="connsiteY49" fmla="*/ 1071418 h 2336800"/>
              <a:gd name="connsiteX50" fmla="*/ 2107131 w 3303077"/>
              <a:gd name="connsiteY50" fmla="*/ 1089891 h 2336800"/>
              <a:gd name="connsiteX51" fmla="*/ 2033240 w 3303077"/>
              <a:gd name="connsiteY51" fmla="*/ 1126836 h 2336800"/>
              <a:gd name="connsiteX52" fmla="*/ 2005531 w 3303077"/>
              <a:gd name="connsiteY52" fmla="*/ 1154545 h 2336800"/>
              <a:gd name="connsiteX53" fmla="*/ 1968585 w 3303077"/>
              <a:gd name="connsiteY53" fmla="*/ 1182254 h 2336800"/>
              <a:gd name="connsiteX54" fmla="*/ 1950113 w 3303077"/>
              <a:gd name="connsiteY54" fmla="*/ 1209964 h 2336800"/>
              <a:gd name="connsiteX55" fmla="*/ 1922403 w 3303077"/>
              <a:gd name="connsiteY55" fmla="*/ 1246909 h 2336800"/>
              <a:gd name="connsiteX56" fmla="*/ 1913167 w 3303077"/>
              <a:gd name="connsiteY56" fmla="*/ 1293091 h 2336800"/>
              <a:gd name="connsiteX57" fmla="*/ 1950113 w 3303077"/>
              <a:gd name="connsiteY57" fmla="*/ 1487054 h 2336800"/>
              <a:gd name="connsiteX58" fmla="*/ 1977822 w 3303077"/>
              <a:gd name="connsiteY58" fmla="*/ 1533236 h 2336800"/>
              <a:gd name="connsiteX59" fmla="*/ 2024003 w 3303077"/>
              <a:gd name="connsiteY59" fmla="*/ 1597891 h 2336800"/>
              <a:gd name="connsiteX60" fmla="*/ 2107131 w 3303077"/>
              <a:gd name="connsiteY60" fmla="*/ 1708727 h 2336800"/>
              <a:gd name="connsiteX61" fmla="*/ 2162549 w 3303077"/>
              <a:gd name="connsiteY61" fmla="*/ 1773382 h 2336800"/>
              <a:gd name="connsiteX62" fmla="*/ 2208731 w 3303077"/>
              <a:gd name="connsiteY62" fmla="*/ 1828800 h 2336800"/>
              <a:gd name="connsiteX63" fmla="*/ 2245676 w 3303077"/>
              <a:gd name="connsiteY63" fmla="*/ 1874982 h 2336800"/>
              <a:gd name="connsiteX64" fmla="*/ 2254913 w 3303077"/>
              <a:gd name="connsiteY64" fmla="*/ 1902691 h 2336800"/>
              <a:gd name="connsiteX65" fmla="*/ 2310331 w 3303077"/>
              <a:gd name="connsiteY65" fmla="*/ 1985818 h 2336800"/>
              <a:gd name="connsiteX66" fmla="*/ 2338040 w 3303077"/>
              <a:gd name="connsiteY66" fmla="*/ 2041236 h 2336800"/>
              <a:gd name="connsiteX67" fmla="*/ 2393458 w 3303077"/>
              <a:gd name="connsiteY67" fmla="*/ 2124364 h 2336800"/>
              <a:gd name="connsiteX68" fmla="*/ 2411931 w 3303077"/>
              <a:gd name="connsiteY68" fmla="*/ 2179782 h 2336800"/>
              <a:gd name="connsiteX69" fmla="*/ 2439640 w 3303077"/>
              <a:gd name="connsiteY69" fmla="*/ 2244436 h 2336800"/>
              <a:gd name="connsiteX70" fmla="*/ 2421167 w 3303077"/>
              <a:gd name="connsiteY70" fmla="*/ 2318327 h 2336800"/>
              <a:gd name="connsiteX71" fmla="*/ 2153313 w 3303077"/>
              <a:gd name="connsiteY71" fmla="*/ 2281382 h 2336800"/>
              <a:gd name="connsiteX72" fmla="*/ 2134840 w 3303077"/>
              <a:gd name="connsiteY72" fmla="*/ 2253673 h 2336800"/>
              <a:gd name="connsiteX73" fmla="*/ 2060949 w 3303077"/>
              <a:gd name="connsiteY73" fmla="*/ 2161309 h 2336800"/>
              <a:gd name="connsiteX74" fmla="*/ 2042476 w 3303077"/>
              <a:gd name="connsiteY74" fmla="*/ 2124364 h 2336800"/>
              <a:gd name="connsiteX75" fmla="*/ 2033240 w 3303077"/>
              <a:gd name="connsiteY75" fmla="*/ 2068945 h 2336800"/>
              <a:gd name="connsiteX76" fmla="*/ 1996294 w 3303077"/>
              <a:gd name="connsiteY76" fmla="*/ 1985818 h 2336800"/>
              <a:gd name="connsiteX77" fmla="*/ 1968585 w 3303077"/>
              <a:gd name="connsiteY77" fmla="*/ 1893454 h 2336800"/>
              <a:gd name="connsiteX78" fmla="*/ 1959349 w 3303077"/>
              <a:gd name="connsiteY78" fmla="*/ 1847273 h 2336800"/>
              <a:gd name="connsiteX79" fmla="*/ 1866985 w 3303077"/>
              <a:gd name="connsiteY79" fmla="*/ 1791854 h 2336800"/>
              <a:gd name="connsiteX80" fmla="*/ 1820803 w 3303077"/>
              <a:gd name="connsiteY80" fmla="*/ 1773382 h 2336800"/>
              <a:gd name="connsiteX81" fmla="*/ 1802331 w 3303077"/>
              <a:gd name="connsiteY81" fmla="*/ 1745673 h 2336800"/>
              <a:gd name="connsiteX82" fmla="*/ 1765385 w 3303077"/>
              <a:gd name="connsiteY82" fmla="*/ 1727200 h 2336800"/>
              <a:gd name="connsiteX83" fmla="*/ 1709967 w 3303077"/>
              <a:gd name="connsiteY83" fmla="*/ 1681018 h 2336800"/>
              <a:gd name="connsiteX84" fmla="*/ 1580658 w 3303077"/>
              <a:gd name="connsiteY84" fmla="*/ 1690254 h 2336800"/>
              <a:gd name="connsiteX85" fmla="*/ 1525240 w 3303077"/>
              <a:gd name="connsiteY85" fmla="*/ 1736436 h 2336800"/>
              <a:gd name="connsiteX86" fmla="*/ 1460585 w 3303077"/>
              <a:gd name="connsiteY86" fmla="*/ 1773382 h 2336800"/>
              <a:gd name="connsiteX87" fmla="*/ 1414403 w 3303077"/>
              <a:gd name="connsiteY87" fmla="*/ 1819564 h 2336800"/>
              <a:gd name="connsiteX88" fmla="*/ 1368222 w 3303077"/>
              <a:gd name="connsiteY88" fmla="*/ 1865745 h 2336800"/>
              <a:gd name="connsiteX89" fmla="*/ 1340513 w 3303077"/>
              <a:gd name="connsiteY89" fmla="*/ 1911927 h 2336800"/>
              <a:gd name="connsiteX90" fmla="*/ 1322040 w 3303077"/>
              <a:gd name="connsiteY90" fmla="*/ 1939636 h 2336800"/>
              <a:gd name="connsiteX91" fmla="*/ 1303567 w 3303077"/>
              <a:gd name="connsiteY91" fmla="*/ 1985818 h 2336800"/>
              <a:gd name="connsiteX92" fmla="*/ 1294331 w 3303077"/>
              <a:gd name="connsiteY92" fmla="*/ 2013527 h 2336800"/>
              <a:gd name="connsiteX93" fmla="*/ 1275858 w 3303077"/>
              <a:gd name="connsiteY93" fmla="*/ 2041236 h 2336800"/>
              <a:gd name="connsiteX94" fmla="*/ 1248149 w 3303077"/>
              <a:gd name="connsiteY94" fmla="*/ 2105891 h 2336800"/>
              <a:gd name="connsiteX95" fmla="*/ 1220440 w 3303077"/>
              <a:gd name="connsiteY95" fmla="*/ 2179782 h 2336800"/>
              <a:gd name="connsiteX96" fmla="*/ 1201967 w 3303077"/>
              <a:gd name="connsiteY96" fmla="*/ 2216727 h 2336800"/>
              <a:gd name="connsiteX97" fmla="*/ 1174258 w 3303077"/>
              <a:gd name="connsiteY97" fmla="*/ 2235200 h 2336800"/>
              <a:gd name="connsiteX98" fmla="*/ 1165022 w 3303077"/>
              <a:gd name="connsiteY98" fmla="*/ 2281382 h 2336800"/>
              <a:gd name="connsiteX99" fmla="*/ 1137313 w 3303077"/>
              <a:gd name="connsiteY99" fmla="*/ 2309091 h 2336800"/>
              <a:gd name="connsiteX100" fmla="*/ 1128076 w 3303077"/>
              <a:gd name="connsiteY100" fmla="*/ 2336800 h 2336800"/>
              <a:gd name="connsiteX101" fmla="*/ 1091131 w 3303077"/>
              <a:gd name="connsiteY101" fmla="*/ 2309091 h 2336800"/>
              <a:gd name="connsiteX102" fmla="*/ 1044949 w 3303077"/>
              <a:gd name="connsiteY102" fmla="*/ 2244436 h 2336800"/>
              <a:gd name="connsiteX103" fmla="*/ 1017240 w 3303077"/>
              <a:gd name="connsiteY103" fmla="*/ 2170545 h 2336800"/>
              <a:gd name="connsiteX104" fmla="*/ 998767 w 3303077"/>
              <a:gd name="connsiteY104" fmla="*/ 2142836 h 2336800"/>
              <a:gd name="connsiteX105" fmla="*/ 989531 w 3303077"/>
              <a:gd name="connsiteY105" fmla="*/ 2115127 h 2336800"/>
              <a:gd name="connsiteX106" fmla="*/ 1008003 w 3303077"/>
              <a:gd name="connsiteY106" fmla="*/ 1921164 h 2336800"/>
              <a:gd name="connsiteX107" fmla="*/ 1054185 w 3303077"/>
              <a:gd name="connsiteY107" fmla="*/ 1865745 h 2336800"/>
              <a:gd name="connsiteX108" fmla="*/ 1165022 w 3303077"/>
              <a:gd name="connsiteY108" fmla="*/ 1791854 h 2336800"/>
              <a:gd name="connsiteX109" fmla="*/ 1201967 w 3303077"/>
              <a:gd name="connsiteY109" fmla="*/ 1782618 h 2336800"/>
              <a:gd name="connsiteX110" fmla="*/ 1257385 w 3303077"/>
              <a:gd name="connsiteY110" fmla="*/ 1736436 h 2336800"/>
              <a:gd name="connsiteX111" fmla="*/ 1285094 w 3303077"/>
              <a:gd name="connsiteY111" fmla="*/ 1727200 h 2336800"/>
              <a:gd name="connsiteX112" fmla="*/ 1303567 w 3303077"/>
              <a:gd name="connsiteY112" fmla="*/ 1699491 h 2336800"/>
              <a:gd name="connsiteX113" fmla="*/ 1331276 w 3303077"/>
              <a:gd name="connsiteY113" fmla="*/ 1681018 h 2336800"/>
              <a:gd name="connsiteX114" fmla="*/ 1349749 w 3303077"/>
              <a:gd name="connsiteY114" fmla="*/ 1616364 h 2336800"/>
              <a:gd name="connsiteX115" fmla="*/ 1386694 w 3303077"/>
              <a:gd name="connsiteY115" fmla="*/ 1560945 h 2336800"/>
              <a:gd name="connsiteX116" fmla="*/ 1322040 w 3303077"/>
              <a:gd name="connsiteY116" fmla="*/ 1477818 h 2336800"/>
              <a:gd name="connsiteX117" fmla="*/ 1275858 w 3303077"/>
              <a:gd name="connsiteY117" fmla="*/ 1431636 h 2336800"/>
              <a:gd name="connsiteX118" fmla="*/ 1257385 w 3303077"/>
              <a:gd name="connsiteY118" fmla="*/ 1403927 h 2336800"/>
              <a:gd name="connsiteX119" fmla="*/ 1248149 w 3303077"/>
              <a:gd name="connsiteY119" fmla="*/ 1376218 h 2336800"/>
              <a:gd name="connsiteX120" fmla="*/ 1220440 w 3303077"/>
              <a:gd name="connsiteY120" fmla="*/ 1339273 h 2336800"/>
              <a:gd name="connsiteX121" fmla="*/ 1174258 w 3303077"/>
              <a:gd name="connsiteY121" fmla="*/ 1265382 h 2336800"/>
              <a:gd name="connsiteX122" fmla="*/ 1155785 w 3303077"/>
              <a:gd name="connsiteY122" fmla="*/ 1219200 h 2336800"/>
              <a:gd name="connsiteX123" fmla="*/ 1128076 w 3303077"/>
              <a:gd name="connsiteY123" fmla="*/ 1154545 h 2336800"/>
              <a:gd name="connsiteX124" fmla="*/ 1118840 w 3303077"/>
              <a:gd name="connsiteY124" fmla="*/ 1089891 h 2336800"/>
              <a:gd name="connsiteX125" fmla="*/ 1109603 w 3303077"/>
              <a:gd name="connsiteY125" fmla="*/ 1062182 h 2336800"/>
              <a:gd name="connsiteX126" fmla="*/ 1137313 w 3303077"/>
              <a:gd name="connsiteY126" fmla="*/ 914400 h 2336800"/>
              <a:gd name="connsiteX127" fmla="*/ 1146549 w 3303077"/>
              <a:gd name="connsiteY127" fmla="*/ 868218 h 2336800"/>
              <a:gd name="connsiteX128" fmla="*/ 1155785 w 3303077"/>
              <a:gd name="connsiteY128" fmla="*/ 831273 h 2336800"/>
              <a:gd name="connsiteX129" fmla="*/ 1183494 w 3303077"/>
              <a:gd name="connsiteY129" fmla="*/ 822036 h 2336800"/>
              <a:gd name="connsiteX130" fmla="*/ 1174258 w 3303077"/>
              <a:gd name="connsiteY130" fmla="*/ 785091 h 2336800"/>
              <a:gd name="connsiteX131" fmla="*/ 1165022 w 3303077"/>
              <a:gd name="connsiteY131" fmla="*/ 757382 h 2336800"/>
              <a:gd name="connsiteX132" fmla="*/ 998767 w 3303077"/>
              <a:gd name="connsiteY132" fmla="*/ 720436 h 2336800"/>
              <a:gd name="connsiteX133" fmla="*/ 814040 w 3303077"/>
              <a:gd name="connsiteY133" fmla="*/ 692727 h 2336800"/>
              <a:gd name="connsiteX134" fmla="*/ 767858 w 3303077"/>
              <a:gd name="connsiteY134" fmla="*/ 683491 h 2336800"/>
              <a:gd name="connsiteX135" fmla="*/ 555422 w 3303077"/>
              <a:gd name="connsiteY135" fmla="*/ 646545 h 2336800"/>
              <a:gd name="connsiteX136" fmla="*/ 509240 w 3303077"/>
              <a:gd name="connsiteY136" fmla="*/ 637309 h 2336800"/>
              <a:gd name="connsiteX137" fmla="*/ 213676 w 3303077"/>
              <a:gd name="connsiteY137" fmla="*/ 591127 h 2336800"/>
              <a:gd name="connsiteX138" fmla="*/ 10476 w 3303077"/>
              <a:gd name="connsiteY138" fmla="*/ 600364 h 2336800"/>
              <a:gd name="connsiteX139" fmla="*/ 1240 w 3303077"/>
              <a:gd name="connsiteY139" fmla="*/ 554182 h 2336800"/>
              <a:gd name="connsiteX140" fmla="*/ 28949 w 3303077"/>
              <a:gd name="connsiteY140" fmla="*/ 397164 h 2336800"/>
              <a:gd name="connsiteX141" fmla="*/ 38185 w 3303077"/>
              <a:gd name="connsiteY141" fmla="*/ 341745 h 2336800"/>
              <a:gd name="connsiteX142" fmla="*/ 56658 w 3303077"/>
              <a:gd name="connsiteY142" fmla="*/ 295564 h 2336800"/>
              <a:gd name="connsiteX143" fmla="*/ 149022 w 3303077"/>
              <a:gd name="connsiteY143" fmla="*/ 350982 h 2336800"/>
              <a:gd name="connsiteX144" fmla="*/ 306040 w 3303077"/>
              <a:gd name="connsiteY144" fmla="*/ 415636 h 2336800"/>
              <a:gd name="connsiteX145" fmla="*/ 463058 w 3303077"/>
              <a:gd name="connsiteY145" fmla="*/ 471054 h 2336800"/>
              <a:gd name="connsiteX146" fmla="*/ 583131 w 3303077"/>
              <a:gd name="connsiteY146" fmla="*/ 480291 h 2336800"/>
              <a:gd name="connsiteX147" fmla="*/ 1072658 w 3303077"/>
              <a:gd name="connsiteY147" fmla="*/ 489527 h 2336800"/>
              <a:gd name="connsiteX148" fmla="*/ 1165022 w 3303077"/>
              <a:gd name="connsiteY148" fmla="*/ 526473 h 2336800"/>
              <a:gd name="connsiteX149" fmla="*/ 1192731 w 3303077"/>
              <a:gd name="connsiteY149" fmla="*/ 535709 h 2336800"/>
              <a:gd name="connsiteX150" fmla="*/ 1275858 w 3303077"/>
              <a:gd name="connsiteY150" fmla="*/ 581891 h 2336800"/>
              <a:gd name="connsiteX151" fmla="*/ 1303567 w 3303077"/>
              <a:gd name="connsiteY151" fmla="*/ 609600 h 2336800"/>
              <a:gd name="connsiteX152" fmla="*/ 1451349 w 3303077"/>
              <a:gd name="connsiteY152" fmla="*/ 646545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303077" h="2336800">
                <a:moveTo>
                  <a:pt x="1368222" y="618836"/>
                </a:moveTo>
                <a:lnTo>
                  <a:pt x="1368222" y="618836"/>
                </a:lnTo>
                <a:cubicBezTo>
                  <a:pt x="1365143" y="591127"/>
                  <a:pt x="1362670" y="563344"/>
                  <a:pt x="1358985" y="535709"/>
                </a:cubicBezTo>
                <a:cubicBezTo>
                  <a:pt x="1356510" y="517146"/>
                  <a:pt x="1349125" y="499008"/>
                  <a:pt x="1349749" y="480291"/>
                </a:cubicBezTo>
                <a:cubicBezTo>
                  <a:pt x="1351515" y="427327"/>
                  <a:pt x="1357495" y="292293"/>
                  <a:pt x="1377458" y="212436"/>
                </a:cubicBezTo>
                <a:cubicBezTo>
                  <a:pt x="1389343" y="164894"/>
                  <a:pt x="1387268" y="198241"/>
                  <a:pt x="1414403" y="138545"/>
                </a:cubicBezTo>
                <a:cubicBezTo>
                  <a:pt x="1447856" y="64950"/>
                  <a:pt x="1410136" y="98287"/>
                  <a:pt x="1460585" y="64654"/>
                </a:cubicBezTo>
                <a:cubicBezTo>
                  <a:pt x="1463664" y="55418"/>
                  <a:pt x="1461369" y="41775"/>
                  <a:pt x="1469822" y="36945"/>
                </a:cubicBezTo>
                <a:cubicBezTo>
                  <a:pt x="1486082" y="27654"/>
                  <a:pt x="1506958" y="31771"/>
                  <a:pt x="1525240" y="27709"/>
                </a:cubicBezTo>
                <a:cubicBezTo>
                  <a:pt x="1534744" y="25597"/>
                  <a:pt x="1543624" y="21271"/>
                  <a:pt x="1552949" y="18473"/>
                </a:cubicBezTo>
                <a:cubicBezTo>
                  <a:pt x="1574417" y="12032"/>
                  <a:pt x="1596052" y="6158"/>
                  <a:pt x="1617603" y="0"/>
                </a:cubicBezTo>
                <a:cubicBezTo>
                  <a:pt x="1679179" y="3079"/>
                  <a:pt x="1741196" y="1262"/>
                  <a:pt x="1802331" y="9236"/>
                </a:cubicBezTo>
                <a:cubicBezTo>
                  <a:pt x="1830655" y="12930"/>
                  <a:pt x="1832504" y="39409"/>
                  <a:pt x="1848513" y="55418"/>
                </a:cubicBezTo>
                <a:cubicBezTo>
                  <a:pt x="1856362" y="63267"/>
                  <a:pt x="1866986" y="67733"/>
                  <a:pt x="1876222" y="73891"/>
                </a:cubicBezTo>
                <a:cubicBezTo>
                  <a:pt x="1879301" y="86206"/>
                  <a:pt x="1879781" y="99482"/>
                  <a:pt x="1885458" y="110836"/>
                </a:cubicBezTo>
                <a:cubicBezTo>
                  <a:pt x="1895387" y="130694"/>
                  <a:pt x="1915382" y="145192"/>
                  <a:pt x="1922403" y="166254"/>
                </a:cubicBezTo>
                <a:cubicBezTo>
                  <a:pt x="1935654" y="206007"/>
                  <a:pt x="1929279" y="184518"/>
                  <a:pt x="1940876" y="230909"/>
                </a:cubicBezTo>
                <a:cubicBezTo>
                  <a:pt x="1934718" y="295564"/>
                  <a:pt x="1935140" y="361187"/>
                  <a:pt x="1922403" y="424873"/>
                </a:cubicBezTo>
                <a:cubicBezTo>
                  <a:pt x="1919384" y="439968"/>
                  <a:pt x="1903522" y="449207"/>
                  <a:pt x="1894694" y="461818"/>
                </a:cubicBezTo>
                <a:cubicBezTo>
                  <a:pt x="1881962" y="480006"/>
                  <a:pt x="1876222" y="504921"/>
                  <a:pt x="1857749" y="517236"/>
                </a:cubicBezTo>
                <a:cubicBezTo>
                  <a:pt x="1835655" y="531966"/>
                  <a:pt x="1818494" y="540790"/>
                  <a:pt x="1802331" y="563418"/>
                </a:cubicBezTo>
                <a:cubicBezTo>
                  <a:pt x="1794328" y="574622"/>
                  <a:pt x="1790689" y="588409"/>
                  <a:pt x="1783858" y="600364"/>
                </a:cubicBezTo>
                <a:cubicBezTo>
                  <a:pt x="1778350" y="610002"/>
                  <a:pt x="1771543" y="618837"/>
                  <a:pt x="1765385" y="628073"/>
                </a:cubicBezTo>
                <a:cubicBezTo>
                  <a:pt x="1771543" y="665018"/>
                  <a:pt x="1771260" y="703636"/>
                  <a:pt x="1783858" y="738909"/>
                </a:cubicBezTo>
                <a:cubicBezTo>
                  <a:pt x="1789205" y="753880"/>
                  <a:pt x="1827753" y="761680"/>
                  <a:pt x="1839276" y="766618"/>
                </a:cubicBezTo>
                <a:cubicBezTo>
                  <a:pt x="1851932" y="772042"/>
                  <a:pt x="1863160" y="780737"/>
                  <a:pt x="1876222" y="785091"/>
                </a:cubicBezTo>
                <a:cubicBezTo>
                  <a:pt x="1896477" y="791843"/>
                  <a:pt x="1972421" y="801473"/>
                  <a:pt x="1987058" y="803564"/>
                </a:cubicBezTo>
                <a:cubicBezTo>
                  <a:pt x="2042476" y="797406"/>
                  <a:pt x="2098114" y="792977"/>
                  <a:pt x="2153313" y="785091"/>
                </a:cubicBezTo>
                <a:cubicBezTo>
                  <a:pt x="2162951" y="783714"/>
                  <a:pt x="2171661" y="778529"/>
                  <a:pt x="2181022" y="775854"/>
                </a:cubicBezTo>
                <a:cubicBezTo>
                  <a:pt x="2193228" y="772367"/>
                  <a:pt x="2205652" y="769697"/>
                  <a:pt x="2217967" y="766618"/>
                </a:cubicBezTo>
                <a:lnTo>
                  <a:pt x="2587422" y="785091"/>
                </a:lnTo>
                <a:cubicBezTo>
                  <a:pt x="2600087" y="785954"/>
                  <a:pt x="2611784" y="792649"/>
                  <a:pt x="2624367" y="794327"/>
                </a:cubicBezTo>
                <a:cubicBezTo>
                  <a:pt x="2658075" y="798821"/>
                  <a:pt x="2692100" y="800485"/>
                  <a:pt x="2725967" y="803564"/>
                </a:cubicBezTo>
                <a:cubicBezTo>
                  <a:pt x="2775228" y="812800"/>
                  <a:pt x="2826202" y="815424"/>
                  <a:pt x="2873749" y="831273"/>
                </a:cubicBezTo>
                <a:cubicBezTo>
                  <a:pt x="2882985" y="834352"/>
                  <a:pt x="2891782" y="839434"/>
                  <a:pt x="2901458" y="840509"/>
                </a:cubicBezTo>
                <a:cubicBezTo>
                  <a:pt x="2947459" y="845620"/>
                  <a:pt x="2993855" y="846195"/>
                  <a:pt x="3040003" y="849745"/>
                </a:cubicBezTo>
                <a:cubicBezTo>
                  <a:pt x="3073909" y="852353"/>
                  <a:pt x="3107736" y="855903"/>
                  <a:pt x="3141603" y="858982"/>
                </a:cubicBezTo>
                <a:cubicBezTo>
                  <a:pt x="3160076" y="865139"/>
                  <a:pt x="3178236" y="872331"/>
                  <a:pt x="3197022" y="877454"/>
                </a:cubicBezTo>
                <a:cubicBezTo>
                  <a:pt x="3319633" y="910893"/>
                  <a:pt x="3186829" y="867901"/>
                  <a:pt x="3270913" y="895927"/>
                </a:cubicBezTo>
                <a:cubicBezTo>
                  <a:pt x="3310909" y="955923"/>
                  <a:pt x="3319768" y="955233"/>
                  <a:pt x="3261676" y="1071418"/>
                </a:cubicBezTo>
                <a:cubicBezTo>
                  <a:pt x="3252968" y="1088834"/>
                  <a:pt x="3224337" y="1082659"/>
                  <a:pt x="3206258" y="1089891"/>
                </a:cubicBezTo>
                <a:lnTo>
                  <a:pt x="3113894" y="1126836"/>
                </a:lnTo>
                <a:cubicBezTo>
                  <a:pt x="3041222" y="1235847"/>
                  <a:pt x="3102294" y="1161226"/>
                  <a:pt x="2799858" y="1145309"/>
                </a:cubicBezTo>
                <a:cubicBezTo>
                  <a:pt x="2783813" y="1144465"/>
                  <a:pt x="2716817" y="1130548"/>
                  <a:pt x="2698258" y="1126836"/>
                </a:cubicBezTo>
                <a:cubicBezTo>
                  <a:pt x="2682864" y="1117600"/>
                  <a:pt x="2668947" y="1105262"/>
                  <a:pt x="2652076" y="1099127"/>
                </a:cubicBezTo>
                <a:cubicBezTo>
                  <a:pt x="2600029" y="1080201"/>
                  <a:pt x="2607679" y="1100019"/>
                  <a:pt x="2568949" y="1080654"/>
                </a:cubicBezTo>
                <a:cubicBezTo>
                  <a:pt x="2559020" y="1075690"/>
                  <a:pt x="2551850" y="1065446"/>
                  <a:pt x="2541240" y="1062182"/>
                </a:cubicBezTo>
                <a:cubicBezTo>
                  <a:pt x="2511231" y="1052948"/>
                  <a:pt x="2448876" y="1043709"/>
                  <a:pt x="2448876" y="1043709"/>
                </a:cubicBezTo>
                <a:cubicBezTo>
                  <a:pt x="2359591" y="1049867"/>
                  <a:pt x="2270128" y="1053828"/>
                  <a:pt x="2181022" y="1062182"/>
                </a:cubicBezTo>
                <a:cubicBezTo>
                  <a:pt x="2171329" y="1063091"/>
                  <a:pt x="2162429" y="1068000"/>
                  <a:pt x="2153313" y="1071418"/>
                </a:cubicBezTo>
                <a:cubicBezTo>
                  <a:pt x="2137789" y="1077240"/>
                  <a:pt x="2121960" y="1082476"/>
                  <a:pt x="2107131" y="1089891"/>
                </a:cubicBezTo>
                <a:cubicBezTo>
                  <a:pt x="2019886" y="1133514"/>
                  <a:pt x="2095722" y="1106009"/>
                  <a:pt x="2033240" y="1126836"/>
                </a:cubicBezTo>
                <a:cubicBezTo>
                  <a:pt x="2024004" y="1136072"/>
                  <a:pt x="2015449" y="1146044"/>
                  <a:pt x="2005531" y="1154545"/>
                </a:cubicBezTo>
                <a:cubicBezTo>
                  <a:pt x="1993843" y="1164563"/>
                  <a:pt x="1979470" y="1171369"/>
                  <a:pt x="1968585" y="1182254"/>
                </a:cubicBezTo>
                <a:cubicBezTo>
                  <a:pt x="1960736" y="1190104"/>
                  <a:pt x="1956565" y="1200931"/>
                  <a:pt x="1950113" y="1209964"/>
                </a:cubicBezTo>
                <a:cubicBezTo>
                  <a:pt x="1941165" y="1222491"/>
                  <a:pt x="1931640" y="1234594"/>
                  <a:pt x="1922403" y="1246909"/>
                </a:cubicBezTo>
                <a:cubicBezTo>
                  <a:pt x="1919324" y="1262303"/>
                  <a:pt x="1913167" y="1277392"/>
                  <a:pt x="1913167" y="1293091"/>
                </a:cubicBezTo>
                <a:cubicBezTo>
                  <a:pt x="1913167" y="1359560"/>
                  <a:pt x="1920086" y="1427001"/>
                  <a:pt x="1950113" y="1487054"/>
                </a:cubicBezTo>
                <a:cubicBezTo>
                  <a:pt x="1958142" y="1503111"/>
                  <a:pt x="1969104" y="1517543"/>
                  <a:pt x="1977822" y="1533236"/>
                </a:cubicBezTo>
                <a:cubicBezTo>
                  <a:pt x="2008215" y="1587945"/>
                  <a:pt x="1980790" y="1554678"/>
                  <a:pt x="2024003" y="1597891"/>
                </a:cubicBezTo>
                <a:cubicBezTo>
                  <a:pt x="2050319" y="1703145"/>
                  <a:pt x="2000584" y="1531147"/>
                  <a:pt x="2107131" y="1708727"/>
                </a:cubicBezTo>
                <a:cubicBezTo>
                  <a:pt x="2140551" y="1764428"/>
                  <a:pt x="2119903" y="1744951"/>
                  <a:pt x="2162549" y="1773382"/>
                </a:cubicBezTo>
                <a:cubicBezTo>
                  <a:pt x="2183726" y="1836914"/>
                  <a:pt x="2152813" y="1761699"/>
                  <a:pt x="2208731" y="1828800"/>
                </a:cubicBezTo>
                <a:cubicBezTo>
                  <a:pt x="2264500" y="1895723"/>
                  <a:pt x="2160812" y="1818405"/>
                  <a:pt x="2245676" y="1874982"/>
                </a:cubicBezTo>
                <a:cubicBezTo>
                  <a:pt x="2248755" y="1884218"/>
                  <a:pt x="2250007" y="1894281"/>
                  <a:pt x="2254913" y="1902691"/>
                </a:cubicBezTo>
                <a:cubicBezTo>
                  <a:pt x="2271693" y="1931457"/>
                  <a:pt x="2310331" y="1985818"/>
                  <a:pt x="2310331" y="1985818"/>
                </a:cubicBezTo>
                <a:cubicBezTo>
                  <a:pt x="2324573" y="2028546"/>
                  <a:pt x="2312461" y="2000310"/>
                  <a:pt x="2338040" y="2041236"/>
                </a:cubicBezTo>
                <a:cubicBezTo>
                  <a:pt x="2382580" y="2112499"/>
                  <a:pt x="2347337" y="2062868"/>
                  <a:pt x="2393458" y="2124364"/>
                </a:cubicBezTo>
                <a:cubicBezTo>
                  <a:pt x="2399616" y="2142837"/>
                  <a:pt x="2403223" y="2162366"/>
                  <a:pt x="2411931" y="2179782"/>
                </a:cubicBezTo>
                <a:cubicBezTo>
                  <a:pt x="2434757" y="2225435"/>
                  <a:pt x="2426049" y="2203665"/>
                  <a:pt x="2439640" y="2244436"/>
                </a:cubicBezTo>
                <a:cubicBezTo>
                  <a:pt x="2433482" y="2269066"/>
                  <a:pt x="2446131" y="2313704"/>
                  <a:pt x="2421167" y="2318327"/>
                </a:cubicBezTo>
                <a:cubicBezTo>
                  <a:pt x="2348427" y="2331797"/>
                  <a:pt x="2237502" y="2302429"/>
                  <a:pt x="2153313" y="2281382"/>
                </a:cubicBezTo>
                <a:cubicBezTo>
                  <a:pt x="2147155" y="2272146"/>
                  <a:pt x="2141608" y="2262472"/>
                  <a:pt x="2134840" y="2253673"/>
                </a:cubicBezTo>
                <a:cubicBezTo>
                  <a:pt x="2110800" y="2222422"/>
                  <a:pt x="2078582" y="2196574"/>
                  <a:pt x="2060949" y="2161309"/>
                </a:cubicBezTo>
                <a:lnTo>
                  <a:pt x="2042476" y="2124364"/>
                </a:lnTo>
                <a:cubicBezTo>
                  <a:pt x="2039397" y="2105891"/>
                  <a:pt x="2038168" y="2087013"/>
                  <a:pt x="2033240" y="2068945"/>
                </a:cubicBezTo>
                <a:cubicBezTo>
                  <a:pt x="2026165" y="2043004"/>
                  <a:pt x="2008469" y="2010168"/>
                  <a:pt x="1996294" y="1985818"/>
                </a:cubicBezTo>
                <a:cubicBezTo>
                  <a:pt x="1972302" y="1865852"/>
                  <a:pt x="2005039" y="2014966"/>
                  <a:pt x="1968585" y="1893454"/>
                </a:cubicBezTo>
                <a:cubicBezTo>
                  <a:pt x="1964074" y="1878418"/>
                  <a:pt x="1968351" y="1860134"/>
                  <a:pt x="1959349" y="1847273"/>
                </a:cubicBezTo>
                <a:cubicBezTo>
                  <a:pt x="1920912" y="1792363"/>
                  <a:pt x="1913146" y="1807241"/>
                  <a:pt x="1866985" y="1791854"/>
                </a:cubicBezTo>
                <a:cubicBezTo>
                  <a:pt x="1851256" y="1786611"/>
                  <a:pt x="1836197" y="1779539"/>
                  <a:pt x="1820803" y="1773382"/>
                </a:cubicBezTo>
                <a:cubicBezTo>
                  <a:pt x="1814646" y="1764146"/>
                  <a:pt x="1810859" y="1752779"/>
                  <a:pt x="1802331" y="1745673"/>
                </a:cubicBezTo>
                <a:cubicBezTo>
                  <a:pt x="1791753" y="1736858"/>
                  <a:pt x="1777340" y="1734031"/>
                  <a:pt x="1765385" y="1727200"/>
                </a:cubicBezTo>
                <a:cubicBezTo>
                  <a:pt x="1735381" y="1710055"/>
                  <a:pt x="1735437" y="1706488"/>
                  <a:pt x="1709967" y="1681018"/>
                </a:cubicBezTo>
                <a:cubicBezTo>
                  <a:pt x="1666864" y="1684097"/>
                  <a:pt x="1623213" y="1682744"/>
                  <a:pt x="1580658" y="1690254"/>
                </a:cubicBezTo>
                <a:cubicBezTo>
                  <a:pt x="1563203" y="1693334"/>
                  <a:pt x="1535944" y="1727516"/>
                  <a:pt x="1525240" y="1736436"/>
                </a:cubicBezTo>
                <a:cubicBezTo>
                  <a:pt x="1505656" y="1752756"/>
                  <a:pt x="1483171" y="1762089"/>
                  <a:pt x="1460585" y="1773382"/>
                </a:cubicBezTo>
                <a:cubicBezTo>
                  <a:pt x="1411327" y="1847271"/>
                  <a:pt x="1475978" y="1757989"/>
                  <a:pt x="1414403" y="1819564"/>
                </a:cubicBezTo>
                <a:cubicBezTo>
                  <a:pt x="1352828" y="1881139"/>
                  <a:pt x="1442113" y="1816486"/>
                  <a:pt x="1368222" y="1865745"/>
                </a:cubicBezTo>
                <a:cubicBezTo>
                  <a:pt x="1358986" y="1881139"/>
                  <a:pt x="1350028" y="1896703"/>
                  <a:pt x="1340513" y="1911927"/>
                </a:cubicBezTo>
                <a:cubicBezTo>
                  <a:pt x="1334630" y="1921340"/>
                  <a:pt x="1327004" y="1929707"/>
                  <a:pt x="1322040" y="1939636"/>
                </a:cubicBezTo>
                <a:cubicBezTo>
                  <a:pt x="1314625" y="1954465"/>
                  <a:pt x="1309389" y="1970294"/>
                  <a:pt x="1303567" y="1985818"/>
                </a:cubicBezTo>
                <a:cubicBezTo>
                  <a:pt x="1300149" y="1994934"/>
                  <a:pt x="1298685" y="2004819"/>
                  <a:pt x="1294331" y="2013527"/>
                </a:cubicBezTo>
                <a:cubicBezTo>
                  <a:pt x="1289367" y="2023456"/>
                  <a:pt x="1282016" y="2032000"/>
                  <a:pt x="1275858" y="2041236"/>
                </a:cubicBezTo>
                <a:cubicBezTo>
                  <a:pt x="1256636" y="2118127"/>
                  <a:pt x="1280042" y="2042107"/>
                  <a:pt x="1248149" y="2105891"/>
                </a:cubicBezTo>
                <a:cubicBezTo>
                  <a:pt x="1209871" y="2182445"/>
                  <a:pt x="1244425" y="2123817"/>
                  <a:pt x="1220440" y="2179782"/>
                </a:cubicBezTo>
                <a:cubicBezTo>
                  <a:pt x="1215016" y="2192437"/>
                  <a:pt x="1210782" y="2206150"/>
                  <a:pt x="1201967" y="2216727"/>
                </a:cubicBezTo>
                <a:cubicBezTo>
                  <a:pt x="1194860" y="2225255"/>
                  <a:pt x="1183494" y="2229042"/>
                  <a:pt x="1174258" y="2235200"/>
                </a:cubicBezTo>
                <a:cubicBezTo>
                  <a:pt x="1171179" y="2250594"/>
                  <a:pt x="1172043" y="2267340"/>
                  <a:pt x="1165022" y="2281382"/>
                </a:cubicBezTo>
                <a:cubicBezTo>
                  <a:pt x="1159180" y="2293065"/>
                  <a:pt x="1144559" y="2298223"/>
                  <a:pt x="1137313" y="2309091"/>
                </a:cubicBezTo>
                <a:cubicBezTo>
                  <a:pt x="1131912" y="2317192"/>
                  <a:pt x="1131155" y="2327564"/>
                  <a:pt x="1128076" y="2336800"/>
                </a:cubicBezTo>
                <a:cubicBezTo>
                  <a:pt x="1115761" y="2327564"/>
                  <a:pt x="1100367" y="2321406"/>
                  <a:pt x="1091131" y="2309091"/>
                </a:cubicBezTo>
                <a:cubicBezTo>
                  <a:pt x="1028993" y="2226241"/>
                  <a:pt x="1112928" y="2289756"/>
                  <a:pt x="1044949" y="2244436"/>
                </a:cubicBezTo>
                <a:cubicBezTo>
                  <a:pt x="1036955" y="2220452"/>
                  <a:pt x="1028286" y="2192637"/>
                  <a:pt x="1017240" y="2170545"/>
                </a:cubicBezTo>
                <a:cubicBezTo>
                  <a:pt x="1012276" y="2160616"/>
                  <a:pt x="1004925" y="2152072"/>
                  <a:pt x="998767" y="2142836"/>
                </a:cubicBezTo>
                <a:cubicBezTo>
                  <a:pt x="995688" y="2133600"/>
                  <a:pt x="992206" y="2124488"/>
                  <a:pt x="989531" y="2115127"/>
                </a:cubicBezTo>
                <a:cubicBezTo>
                  <a:pt x="967149" y="2036790"/>
                  <a:pt x="979152" y="2048107"/>
                  <a:pt x="1008003" y="1921164"/>
                </a:cubicBezTo>
                <a:cubicBezTo>
                  <a:pt x="1019772" y="1869383"/>
                  <a:pt x="1016807" y="1878205"/>
                  <a:pt x="1054185" y="1865745"/>
                </a:cubicBezTo>
                <a:cubicBezTo>
                  <a:pt x="1123701" y="1811678"/>
                  <a:pt x="1109918" y="1807598"/>
                  <a:pt x="1165022" y="1791854"/>
                </a:cubicBezTo>
                <a:cubicBezTo>
                  <a:pt x="1177228" y="1788367"/>
                  <a:pt x="1189652" y="1785697"/>
                  <a:pt x="1201967" y="1782618"/>
                </a:cubicBezTo>
                <a:cubicBezTo>
                  <a:pt x="1222393" y="1762192"/>
                  <a:pt x="1231668" y="1749295"/>
                  <a:pt x="1257385" y="1736436"/>
                </a:cubicBezTo>
                <a:cubicBezTo>
                  <a:pt x="1266093" y="1732082"/>
                  <a:pt x="1275858" y="1730279"/>
                  <a:pt x="1285094" y="1727200"/>
                </a:cubicBezTo>
                <a:cubicBezTo>
                  <a:pt x="1291252" y="1717964"/>
                  <a:pt x="1295718" y="1707340"/>
                  <a:pt x="1303567" y="1699491"/>
                </a:cubicBezTo>
                <a:cubicBezTo>
                  <a:pt x="1311416" y="1691642"/>
                  <a:pt x="1324341" y="1689686"/>
                  <a:pt x="1331276" y="1681018"/>
                </a:cubicBezTo>
                <a:cubicBezTo>
                  <a:pt x="1337332" y="1673448"/>
                  <a:pt x="1347533" y="1620795"/>
                  <a:pt x="1349749" y="1616364"/>
                </a:cubicBezTo>
                <a:cubicBezTo>
                  <a:pt x="1359678" y="1596506"/>
                  <a:pt x="1386694" y="1560945"/>
                  <a:pt x="1386694" y="1560945"/>
                </a:cubicBezTo>
                <a:cubicBezTo>
                  <a:pt x="1352593" y="1492741"/>
                  <a:pt x="1387276" y="1552373"/>
                  <a:pt x="1322040" y="1477818"/>
                </a:cubicBezTo>
                <a:cubicBezTo>
                  <a:pt x="1278937" y="1428557"/>
                  <a:pt x="1331276" y="1468582"/>
                  <a:pt x="1275858" y="1431636"/>
                </a:cubicBezTo>
                <a:cubicBezTo>
                  <a:pt x="1269700" y="1422400"/>
                  <a:pt x="1262349" y="1413856"/>
                  <a:pt x="1257385" y="1403927"/>
                </a:cubicBezTo>
                <a:cubicBezTo>
                  <a:pt x="1253031" y="1395219"/>
                  <a:pt x="1252979" y="1384671"/>
                  <a:pt x="1248149" y="1376218"/>
                </a:cubicBezTo>
                <a:cubicBezTo>
                  <a:pt x="1240512" y="1362852"/>
                  <a:pt x="1229676" y="1351588"/>
                  <a:pt x="1220440" y="1339273"/>
                </a:cubicBezTo>
                <a:cubicBezTo>
                  <a:pt x="1198457" y="1273323"/>
                  <a:pt x="1218169" y="1294655"/>
                  <a:pt x="1174258" y="1265382"/>
                </a:cubicBezTo>
                <a:cubicBezTo>
                  <a:pt x="1168100" y="1249988"/>
                  <a:pt x="1162519" y="1234351"/>
                  <a:pt x="1155785" y="1219200"/>
                </a:cubicBezTo>
                <a:cubicBezTo>
                  <a:pt x="1125350" y="1150719"/>
                  <a:pt x="1147048" y="1211457"/>
                  <a:pt x="1128076" y="1154545"/>
                </a:cubicBezTo>
                <a:cubicBezTo>
                  <a:pt x="1124997" y="1132994"/>
                  <a:pt x="1123110" y="1111238"/>
                  <a:pt x="1118840" y="1089891"/>
                </a:cubicBezTo>
                <a:cubicBezTo>
                  <a:pt x="1116931" y="1080344"/>
                  <a:pt x="1109603" y="1071918"/>
                  <a:pt x="1109603" y="1062182"/>
                </a:cubicBezTo>
                <a:cubicBezTo>
                  <a:pt x="1109603" y="958384"/>
                  <a:pt x="1106115" y="976794"/>
                  <a:pt x="1137313" y="914400"/>
                </a:cubicBezTo>
                <a:cubicBezTo>
                  <a:pt x="1140392" y="899006"/>
                  <a:pt x="1143144" y="883543"/>
                  <a:pt x="1146549" y="868218"/>
                </a:cubicBezTo>
                <a:cubicBezTo>
                  <a:pt x="1149303" y="855826"/>
                  <a:pt x="1147855" y="841185"/>
                  <a:pt x="1155785" y="831273"/>
                </a:cubicBezTo>
                <a:cubicBezTo>
                  <a:pt x="1161867" y="823670"/>
                  <a:pt x="1174258" y="825115"/>
                  <a:pt x="1183494" y="822036"/>
                </a:cubicBezTo>
                <a:cubicBezTo>
                  <a:pt x="1180415" y="809721"/>
                  <a:pt x="1177745" y="797297"/>
                  <a:pt x="1174258" y="785091"/>
                </a:cubicBezTo>
                <a:cubicBezTo>
                  <a:pt x="1171583" y="775730"/>
                  <a:pt x="1173123" y="762783"/>
                  <a:pt x="1165022" y="757382"/>
                </a:cubicBezTo>
                <a:cubicBezTo>
                  <a:pt x="1115104" y="724104"/>
                  <a:pt x="1055029" y="726063"/>
                  <a:pt x="998767" y="720436"/>
                </a:cubicBezTo>
                <a:cubicBezTo>
                  <a:pt x="918136" y="693560"/>
                  <a:pt x="996565" y="717617"/>
                  <a:pt x="814040" y="692727"/>
                </a:cubicBezTo>
                <a:cubicBezTo>
                  <a:pt x="798485" y="690606"/>
                  <a:pt x="783312" y="686251"/>
                  <a:pt x="767858" y="683491"/>
                </a:cubicBezTo>
                <a:lnTo>
                  <a:pt x="555422" y="646545"/>
                </a:lnTo>
                <a:cubicBezTo>
                  <a:pt x="539968" y="643785"/>
                  <a:pt x="524725" y="639890"/>
                  <a:pt x="509240" y="637309"/>
                </a:cubicBezTo>
                <a:cubicBezTo>
                  <a:pt x="336986" y="608600"/>
                  <a:pt x="435444" y="624392"/>
                  <a:pt x="213676" y="591127"/>
                </a:cubicBezTo>
                <a:cubicBezTo>
                  <a:pt x="145943" y="594206"/>
                  <a:pt x="77277" y="611981"/>
                  <a:pt x="10476" y="600364"/>
                </a:cubicBezTo>
                <a:cubicBezTo>
                  <a:pt x="-4991" y="597674"/>
                  <a:pt x="1240" y="569881"/>
                  <a:pt x="1240" y="554182"/>
                </a:cubicBezTo>
                <a:cubicBezTo>
                  <a:pt x="1240" y="453354"/>
                  <a:pt x="1453" y="465902"/>
                  <a:pt x="28949" y="397164"/>
                </a:cubicBezTo>
                <a:cubicBezTo>
                  <a:pt x="32028" y="378691"/>
                  <a:pt x="33257" y="359813"/>
                  <a:pt x="38185" y="341745"/>
                </a:cubicBezTo>
                <a:cubicBezTo>
                  <a:pt x="42547" y="325750"/>
                  <a:pt x="40136" y="294187"/>
                  <a:pt x="56658" y="295564"/>
                </a:cubicBezTo>
                <a:cubicBezTo>
                  <a:pt x="92439" y="298546"/>
                  <a:pt x="116212" y="336400"/>
                  <a:pt x="149022" y="350982"/>
                </a:cubicBezTo>
                <a:cubicBezTo>
                  <a:pt x="322518" y="428091"/>
                  <a:pt x="146214" y="351706"/>
                  <a:pt x="306040" y="415636"/>
                </a:cubicBezTo>
                <a:cubicBezTo>
                  <a:pt x="365434" y="439394"/>
                  <a:pt x="395949" y="459383"/>
                  <a:pt x="463058" y="471054"/>
                </a:cubicBezTo>
                <a:cubicBezTo>
                  <a:pt x="502607" y="477932"/>
                  <a:pt x="543007" y="479075"/>
                  <a:pt x="583131" y="480291"/>
                </a:cubicBezTo>
                <a:cubicBezTo>
                  <a:pt x="746261" y="485234"/>
                  <a:pt x="909482" y="486448"/>
                  <a:pt x="1072658" y="489527"/>
                </a:cubicBezTo>
                <a:lnTo>
                  <a:pt x="1165022" y="526473"/>
                </a:lnTo>
                <a:cubicBezTo>
                  <a:pt x="1174109" y="529968"/>
                  <a:pt x="1184475" y="530549"/>
                  <a:pt x="1192731" y="535709"/>
                </a:cubicBezTo>
                <a:cubicBezTo>
                  <a:pt x="1275005" y="587129"/>
                  <a:pt x="1202930" y="563658"/>
                  <a:pt x="1275858" y="581891"/>
                </a:cubicBezTo>
                <a:cubicBezTo>
                  <a:pt x="1285094" y="591127"/>
                  <a:pt x="1292547" y="602587"/>
                  <a:pt x="1303567" y="609600"/>
                </a:cubicBezTo>
                <a:cubicBezTo>
                  <a:pt x="1378933" y="657560"/>
                  <a:pt x="1368305" y="646545"/>
                  <a:pt x="1451349" y="646545"/>
                </a:cubicBezTo>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6" name="Picture 4" descr="ソース画像を表示">
            <a:extLst>
              <a:ext uri="{FF2B5EF4-FFF2-40B4-BE49-F238E27FC236}">
                <a16:creationId xmlns:a16="http://schemas.microsoft.com/office/drawing/2014/main" id="{56B111F0-3E07-43B7-B5B3-7C0F27A15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8753" y="880063"/>
            <a:ext cx="2525266" cy="20202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ソース画像を表示">
            <a:extLst>
              <a:ext uri="{FF2B5EF4-FFF2-40B4-BE49-F238E27FC236}">
                <a16:creationId xmlns:a16="http://schemas.microsoft.com/office/drawing/2014/main" id="{53B78DFD-36E9-4A47-B090-737CF74FCB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0887" y="1198528"/>
            <a:ext cx="1559967" cy="1558524"/>
          </a:xfrm>
          <a:prstGeom prst="rect">
            <a:avLst/>
          </a:prstGeom>
          <a:noFill/>
          <a:extLst>
            <a:ext uri="{909E8E84-426E-40DD-AFC4-6F175D3DCCD1}">
              <a14:hiddenFill xmlns:a14="http://schemas.microsoft.com/office/drawing/2010/main">
                <a:solidFill>
                  <a:srgbClr val="FFFFFF"/>
                </a:solidFill>
              </a14:hiddenFill>
            </a:ext>
          </a:extLst>
        </p:spPr>
      </p:pic>
      <p:sp>
        <p:nvSpPr>
          <p:cNvPr id="38" name="角丸四角形 18">
            <a:extLst>
              <a:ext uri="{FF2B5EF4-FFF2-40B4-BE49-F238E27FC236}">
                <a16:creationId xmlns:a16="http://schemas.microsoft.com/office/drawing/2014/main" id="{F54138C0-87EE-47B7-B7E3-D2B32727BAEF}"/>
              </a:ext>
            </a:extLst>
          </p:cNvPr>
          <p:cNvSpPr/>
          <p:nvPr/>
        </p:nvSpPr>
        <p:spPr>
          <a:xfrm>
            <a:off x="7303045" y="965200"/>
            <a:ext cx="1163944" cy="636087"/>
          </a:xfrm>
          <a:prstGeom prst="round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目的</a:t>
            </a:r>
          </a:p>
        </p:txBody>
      </p:sp>
      <p:sp>
        <p:nvSpPr>
          <p:cNvPr id="14" name="テキスト ボックス 13">
            <a:extLst>
              <a:ext uri="{FF2B5EF4-FFF2-40B4-BE49-F238E27FC236}">
                <a16:creationId xmlns:a16="http://schemas.microsoft.com/office/drawing/2014/main" id="{B63B5FFD-6746-4C52-811E-3D9679EE143C}"/>
              </a:ext>
            </a:extLst>
          </p:cNvPr>
          <p:cNvSpPr txBox="1"/>
          <p:nvPr/>
        </p:nvSpPr>
        <p:spPr>
          <a:xfrm>
            <a:off x="1210436" y="5788564"/>
            <a:ext cx="1330275" cy="727763"/>
          </a:xfrm>
          <a:prstGeom prst="rect">
            <a:avLst/>
          </a:prstGeom>
          <a:noFill/>
          <a:ln>
            <a:solidFill>
              <a:srgbClr val="CC00FF"/>
            </a:solidFill>
          </a:ln>
        </p:spPr>
        <p:txBody>
          <a:bodyPr wrap="square" rtlCol="0">
            <a:spAutoFit/>
          </a:bodyPr>
          <a:lstStyle/>
          <a:p>
            <a:pPr algn="ctr">
              <a:lnSpc>
                <a:spcPct val="150000"/>
              </a:lnSpc>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商売</a:t>
            </a:r>
            <a:endParaRPr kumimoji="1"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356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AA30778-5678-4A93-A452-9D441BFDB2A1}"/>
              </a:ext>
            </a:extLst>
          </p:cNvPr>
          <p:cNvSpPr txBox="1">
            <a:spLocks noChangeArrowheads="1"/>
          </p:cNvSpPr>
          <p:nvPr/>
        </p:nvSpPr>
        <p:spPr bwMode="auto">
          <a:xfrm>
            <a:off x="1568624" y="311601"/>
            <a:ext cx="696216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400" b="1" dirty="0">
                <a:latin typeface="Meiryo UI" panose="020B0604030504040204" pitchFamily="50" charset="-128"/>
                <a:ea typeface="Meiryo UI" panose="020B0604030504040204" pitchFamily="50" charset="-128"/>
                <a:cs typeface="Meiryo UI" panose="020B0604030504040204" pitchFamily="50" charset="-128"/>
              </a:rPr>
              <a:t>自分の未来やビジョンを描こう</a:t>
            </a:r>
            <a:endParaRPr lang="en-US" altLang="ja-JP" sz="4400"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ja-JP" altLang="en-US" sz="4400" b="1" dirty="0">
                <a:latin typeface="Meiryo UI" panose="020B0604030504040204" pitchFamily="50" charset="-128"/>
                <a:ea typeface="Meiryo UI" panose="020B0604030504040204" pitchFamily="50" charset="-128"/>
                <a:cs typeface="Meiryo UI" panose="020B0604030504040204" pitchFamily="50" charset="-128"/>
              </a:rPr>
              <a:t>絵と言葉で表現</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10">
            <a:extLst>
              <a:ext uri="{FF2B5EF4-FFF2-40B4-BE49-F238E27FC236}">
                <a16:creationId xmlns:a16="http://schemas.microsoft.com/office/drawing/2014/main" id="{63366A3C-EA0A-488E-9119-D0D731F41367}"/>
              </a:ext>
            </a:extLst>
          </p:cNvPr>
          <p:cNvSpPr/>
          <p:nvPr/>
        </p:nvSpPr>
        <p:spPr>
          <a:xfrm>
            <a:off x="272480" y="2204864"/>
            <a:ext cx="2304256" cy="47928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例えば</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a:extLst>
              <a:ext uri="{FF2B5EF4-FFF2-40B4-BE49-F238E27FC236}">
                <a16:creationId xmlns:a16="http://schemas.microsoft.com/office/drawing/2014/main" id="{405582A1-7C26-440A-AD42-2EC96A8EB097}"/>
              </a:ext>
            </a:extLst>
          </p:cNvPr>
          <p:cNvPicPr>
            <a:picLocks noChangeAspect="1"/>
          </p:cNvPicPr>
          <p:nvPr/>
        </p:nvPicPr>
        <p:blipFill>
          <a:blip r:embed="rId2"/>
          <a:stretch>
            <a:fillRect/>
          </a:stretch>
        </p:blipFill>
        <p:spPr>
          <a:xfrm rot="5400000">
            <a:off x="2674220" y="2608916"/>
            <a:ext cx="4557559" cy="3317407"/>
          </a:xfrm>
          <a:prstGeom prst="rect">
            <a:avLst/>
          </a:prstGeom>
        </p:spPr>
      </p:pic>
    </p:spTree>
    <p:extLst>
      <p:ext uri="{BB962C8B-B14F-4D97-AF65-F5344CB8AC3E}">
        <p14:creationId xmlns:p14="http://schemas.microsoft.com/office/powerpoint/2010/main" val="39255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704528" y="2721114"/>
            <a:ext cx="8424936" cy="7078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indent="0" algn="ctr" defTabSz="839694" rtl="0" eaLnBrk="1" fontAlgn="auto" latinLnBrk="0" hangingPunct="1">
              <a:lnSpc>
                <a:spcPct val="100000"/>
              </a:lnSpc>
              <a:spcBef>
                <a:spcPts val="0"/>
              </a:spcBef>
              <a:spcAft>
                <a:spcPts val="0"/>
              </a:spcAft>
              <a:buClrTx/>
              <a:buSzTx/>
              <a:buFontTx/>
              <a:buNone/>
              <a:tabLst/>
              <a:defRPr/>
            </a:pPr>
            <a:r>
              <a:rPr lang="ja-JP" altLang="en-US" sz="40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rPr>
              <a:t>商売とビジネスを考える</a:t>
            </a:r>
            <a:endParaRPr lang="en-US" altLang="ja-JP" sz="4000" b="1" dirty="0">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p:txBody>
      </p:sp>
      <p:pic>
        <p:nvPicPr>
          <p:cNvPr id="4" name="Picture 6" descr="ソース画像を表示">
            <a:extLst>
              <a:ext uri="{FF2B5EF4-FFF2-40B4-BE49-F238E27FC236}">
                <a16:creationId xmlns:a16="http://schemas.microsoft.com/office/drawing/2014/main" id="{06B998FC-154A-4E3F-A2D0-7518EDFF59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28" y="1628800"/>
            <a:ext cx="1319808" cy="98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198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272480" y="332656"/>
            <a:ext cx="8761412" cy="490538"/>
          </a:xfrm>
          <a:prstGeom prst="rect">
            <a:avLst/>
          </a:prstGeom>
        </p:spPr>
        <p:txBody>
          <a:bodyPr>
            <a:noAutofit/>
          </a:bodyPr>
          <a:lstStyle/>
          <a:p>
            <a:pPr>
              <a:lnSpc>
                <a:spcPct val="150000"/>
              </a:lnSpc>
            </a:pPr>
            <a:r>
              <a:rPr lang="ja-JP" altLang="en-US" sz="3200" b="1" dirty="0">
                <a:cs typeface="Meiryo UI" panose="020B0604030504040204" pitchFamily="50" charset="-128"/>
              </a:rPr>
              <a:t>商売を考える</a:t>
            </a:r>
            <a:endParaRPr lang="en-US" altLang="ja-JP" sz="3200" b="1" dirty="0">
              <a:cs typeface="Meiryo UI" panose="020B0604030504040204" pitchFamily="50" charset="-128"/>
            </a:endParaRPr>
          </a:p>
        </p:txBody>
      </p:sp>
      <p:sp>
        <p:nvSpPr>
          <p:cNvPr id="36" name="テキスト ボックス 35">
            <a:extLst>
              <a:ext uri="{FF2B5EF4-FFF2-40B4-BE49-F238E27FC236}">
                <a16:creationId xmlns:a16="http://schemas.microsoft.com/office/drawing/2014/main" id="{3215E3E6-2899-43B5-8413-DAD694EEA055}"/>
              </a:ext>
            </a:extLst>
          </p:cNvPr>
          <p:cNvSpPr txBox="1"/>
          <p:nvPr/>
        </p:nvSpPr>
        <p:spPr>
          <a:xfrm>
            <a:off x="992560" y="1909953"/>
            <a:ext cx="1224136" cy="2943755"/>
          </a:xfrm>
          <a:prstGeom prst="rect">
            <a:avLst/>
          </a:prstGeom>
          <a:noFill/>
          <a:ln>
            <a:solidFill>
              <a:srgbClr val="CC00FF"/>
            </a:solidFill>
          </a:ln>
        </p:spPr>
        <p:txBody>
          <a:bodyPr wrap="square" rtlCol="0">
            <a:spAutoFit/>
          </a:bodyPr>
          <a:lstStyle/>
          <a:p>
            <a:pPr>
              <a:lnSpc>
                <a:spcPct val="150000"/>
              </a:lnSpc>
            </a:pP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・作る</a:t>
            </a:r>
            <a:endParaRPr kumimoji="1"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・売る</a:t>
            </a:r>
          </a:p>
          <a:p>
            <a:pPr>
              <a:lnSpc>
                <a:spcPct val="150000"/>
              </a:lnSpc>
            </a:pP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・買う</a:t>
            </a:r>
          </a:p>
          <a:p>
            <a:pPr>
              <a:lnSpc>
                <a:spcPct val="150000"/>
              </a:lnSpc>
            </a:pP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・使う</a:t>
            </a:r>
          </a:p>
        </p:txBody>
      </p:sp>
      <p:sp>
        <p:nvSpPr>
          <p:cNvPr id="15" name="テキスト ボックス 14">
            <a:extLst>
              <a:ext uri="{FF2B5EF4-FFF2-40B4-BE49-F238E27FC236}">
                <a16:creationId xmlns:a16="http://schemas.microsoft.com/office/drawing/2014/main" id="{8851A0A9-94A1-4DA4-8937-2CD060292BD1}"/>
              </a:ext>
            </a:extLst>
          </p:cNvPr>
          <p:cNvSpPr txBox="1"/>
          <p:nvPr/>
        </p:nvSpPr>
        <p:spPr>
          <a:xfrm>
            <a:off x="4653186" y="1909953"/>
            <a:ext cx="4980334" cy="2943755"/>
          </a:xfrm>
          <a:prstGeom prst="rect">
            <a:avLst/>
          </a:prstGeom>
          <a:noFill/>
          <a:ln>
            <a:solidFill>
              <a:srgbClr val="CC00FF"/>
            </a:solidFill>
          </a:ln>
        </p:spPr>
        <p:txBody>
          <a:bodyPr wrap="square" rtlCol="0">
            <a:spAutoFit/>
          </a:bodyPr>
          <a:lstStyle/>
          <a:p>
            <a:pPr>
              <a:lnSpc>
                <a:spcPct val="150000"/>
              </a:lnSpc>
            </a:pP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商売に関係する人を考えよう</a:t>
            </a:r>
            <a:endParaRPr kumimoji="1"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kumimoji="1"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kumimoji="1"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descr="ソース画像を表示">
            <a:extLst>
              <a:ext uri="{FF2B5EF4-FFF2-40B4-BE49-F238E27FC236}">
                <a16:creationId xmlns:a16="http://schemas.microsoft.com/office/drawing/2014/main" id="{1733E47C-D445-41F3-8A4A-01DFCEAE3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061" y="227687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41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708" y="97192"/>
            <a:ext cx="8760620" cy="490066"/>
          </a:xfrm>
        </p:spPr>
        <p:txBody>
          <a:bodyPr>
            <a:noAutofit/>
          </a:bodyPr>
          <a:lstStyle/>
          <a:p>
            <a:r>
              <a:rPr lang="ja-JP" altLang="en-US" dirty="0"/>
              <a:t>ビジネスモデルとは循環を考えること　</a:t>
            </a:r>
            <a:endParaRPr kumimoji="1" lang="ja-JP" altLang="en-US" dirty="0"/>
          </a:p>
        </p:txBody>
      </p:sp>
      <p:sp>
        <p:nvSpPr>
          <p:cNvPr id="6" name="上カーブ矢印 5"/>
          <p:cNvSpPr/>
          <p:nvPr/>
        </p:nvSpPr>
        <p:spPr>
          <a:xfrm flipH="1">
            <a:off x="809693" y="3893899"/>
            <a:ext cx="3366063" cy="136347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上カーブ矢印 33"/>
          <p:cNvSpPr/>
          <p:nvPr/>
        </p:nvSpPr>
        <p:spPr>
          <a:xfrm rot="10800000" flipH="1">
            <a:off x="914803" y="1556348"/>
            <a:ext cx="3366063" cy="13772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152466" y="2933641"/>
            <a:ext cx="1404156" cy="9361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輸送</a:t>
            </a:r>
          </a:p>
        </p:txBody>
      </p:sp>
      <p:sp>
        <p:nvSpPr>
          <p:cNvPr id="37" name="円/楕円 36"/>
          <p:cNvSpPr/>
          <p:nvPr/>
        </p:nvSpPr>
        <p:spPr>
          <a:xfrm>
            <a:off x="1895755" y="4412772"/>
            <a:ext cx="1404156" cy="9361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片づけ</a:t>
            </a:r>
          </a:p>
        </p:txBody>
      </p:sp>
      <p:sp>
        <p:nvSpPr>
          <p:cNvPr id="43" name="円/楕円 42"/>
          <p:cNvSpPr/>
          <p:nvPr/>
        </p:nvSpPr>
        <p:spPr>
          <a:xfrm>
            <a:off x="1852955" y="1160304"/>
            <a:ext cx="1404156" cy="9361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材料</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用意</a:t>
            </a:r>
          </a:p>
        </p:txBody>
      </p:sp>
      <p:sp>
        <p:nvSpPr>
          <p:cNvPr id="44" name="円/楕円 43"/>
          <p:cNvSpPr/>
          <p:nvPr/>
        </p:nvSpPr>
        <p:spPr>
          <a:xfrm>
            <a:off x="3257111" y="1601735"/>
            <a:ext cx="1404156" cy="9361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食器</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用意</a:t>
            </a:r>
          </a:p>
        </p:txBody>
      </p:sp>
      <p:sp>
        <p:nvSpPr>
          <p:cNvPr id="45" name="円/楕円 44"/>
          <p:cNvSpPr/>
          <p:nvPr/>
        </p:nvSpPr>
        <p:spPr>
          <a:xfrm>
            <a:off x="396342" y="1700364"/>
            <a:ext cx="1404156" cy="9361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材料</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購買</a:t>
            </a:r>
          </a:p>
        </p:txBody>
      </p:sp>
      <p:sp>
        <p:nvSpPr>
          <p:cNvPr id="46" name="円/楕円 45"/>
          <p:cNvSpPr/>
          <p:nvPr/>
        </p:nvSpPr>
        <p:spPr>
          <a:xfrm>
            <a:off x="448799" y="4357296"/>
            <a:ext cx="1404156" cy="9361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生産</a:t>
            </a:r>
          </a:p>
        </p:txBody>
      </p:sp>
      <p:sp>
        <p:nvSpPr>
          <p:cNvPr id="47" name="円/楕円 46"/>
          <p:cNvSpPr/>
          <p:nvPr/>
        </p:nvSpPr>
        <p:spPr>
          <a:xfrm>
            <a:off x="3278862" y="4177249"/>
            <a:ext cx="1404156" cy="9361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食べる</a:t>
            </a:r>
          </a:p>
        </p:txBody>
      </p:sp>
      <p:sp>
        <p:nvSpPr>
          <p:cNvPr id="16" name="円/楕円 15"/>
          <p:cNvSpPr/>
          <p:nvPr/>
        </p:nvSpPr>
        <p:spPr>
          <a:xfrm>
            <a:off x="1868657" y="2933641"/>
            <a:ext cx="1232437" cy="936104"/>
          </a:xfrm>
          <a:prstGeom prst="ellipse">
            <a:avLst/>
          </a:prstGeom>
          <a:solidFill>
            <a:srgbClr val="FFFF00"/>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自分の</a:t>
            </a:r>
            <a:r>
              <a:rPr lang="ja-JP" altLang="en-US" dirty="0">
                <a:latin typeface="Meiryo UI" panose="020B0604030504040204" pitchFamily="50" charset="-128"/>
                <a:ea typeface="Meiryo UI" panose="020B0604030504040204" pitchFamily="50" charset="-128"/>
                <a:cs typeface="Meiryo UI" panose="020B0604030504040204" pitchFamily="50" charset="-128"/>
              </a:rPr>
              <a:t>コア</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動力</a:t>
            </a:r>
          </a:p>
        </p:txBody>
      </p:sp>
      <p:cxnSp>
        <p:nvCxnSpPr>
          <p:cNvPr id="4" name="直線矢印コネクタ 3"/>
          <p:cNvCxnSpPr>
            <a:stCxn id="16" idx="1"/>
            <a:endCxn id="45" idx="5"/>
          </p:cNvCxnSpPr>
          <p:nvPr/>
        </p:nvCxnSpPr>
        <p:spPr>
          <a:xfrm flipH="1" flipV="1">
            <a:off x="1594864" y="2499380"/>
            <a:ext cx="454280" cy="5713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16" idx="0"/>
          </p:cNvCxnSpPr>
          <p:nvPr/>
        </p:nvCxnSpPr>
        <p:spPr>
          <a:xfrm flipV="1">
            <a:off x="2484875" y="2096409"/>
            <a:ext cx="0" cy="8372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cxnSpLocks/>
          </p:cNvCxnSpPr>
          <p:nvPr/>
        </p:nvCxnSpPr>
        <p:spPr>
          <a:xfrm flipV="1">
            <a:off x="2963619" y="2400751"/>
            <a:ext cx="542138" cy="6699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6" idx="2"/>
            <a:endCxn id="8" idx="6"/>
          </p:cNvCxnSpPr>
          <p:nvPr/>
        </p:nvCxnSpPr>
        <p:spPr>
          <a:xfrm flipH="1">
            <a:off x="1556622" y="3401693"/>
            <a:ext cx="31203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16" idx="3"/>
            <a:endCxn id="46" idx="7"/>
          </p:cNvCxnSpPr>
          <p:nvPr/>
        </p:nvCxnSpPr>
        <p:spPr>
          <a:xfrm flipH="1">
            <a:off x="1647322" y="3732656"/>
            <a:ext cx="401822" cy="7617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2484876" y="3885057"/>
            <a:ext cx="10039" cy="83225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endCxn id="47" idx="1"/>
          </p:cNvCxnSpPr>
          <p:nvPr/>
        </p:nvCxnSpPr>
        <p:spPr>
          <a:xfrm>
            <a:off x="2920608" y="3743382"/>
            <a:ext cx="563888" cy="57095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3100710" y="3405497"/>
            <a:ext cx="563888" cy="235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B5BB4510-74B1-41DF-B04B-F78A22892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7313" y="2778416"/>
            <a:ext cx="1024734" cy="1361057"/>
          </a:xfrm>
          <a:prstGeom prst="rect">
            <a:avLst/>
          </a:prstGeom>
        </p:spPr>
      </p:pic>
      <p:sp>
        <p:nvSpPr>
          <p:cNvPr id="58" name="テキスト ボックス 57">
            <a:extLst>
              <a:ext uri="{FF2B5EF4-FFF2-40B4-BE49-F238E27FC236}">
                <a16:creationId xmlns:a16="http://schemas.microsoft.com/office/drawing/2014/main" id="{28D3BB50-D5C2-4B09-BCC6-D0C7D0C26377}"/>
              </a:ext>
            </a:extLst>
          </p:cNvPr>
          <p:cNvSpPr txBox="1"/>
          <p:nvPr/>
        </p:nvSpPr>
        <p:spPr bwMode="auto">
          <a:xfrm>
            <a:off x="240354" y="5467808"/>
            <a:ext cx="4234021" cy="630942"/>
          </a:xfrm>
          <a:prstGeom prst="rect">
            <a:avLst/>
          </a:prstGeom>
          <a:solidFill>
            <a:srgbClr val="FFFF00"/>
          </a:solidFill>
          <a:ln>
            <a:headEnd/>
            <a:tailEnd/>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lnSpc>
                <a:spcPts val="18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小さな循環を組み合わせて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大きいビジネスはゆっくり</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回そう</a:t>
            </a:r>
          </a:p>
        </p:txBody>
      </p:sp>
      <p:pic>
        <p:nvPicPr>
          <p:cNvPr id="81" name="Picture 2" descr="観覧車 に対する画像結果">
            <a:extLst>
              <a:ext uri="{FF2B5EF4-FFF2-40B4-BE49-F238E27FC236}">
                <a16:creationId xmlns:a16="http://schemas.microsoft.com/office/drawing/2014/main" id="{3F5CA2F2-2BF4-427A-8A76-1BAD78F23E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59671">
            <a:off x="5012150" y="4040018"/>
            <a:ext cx="1118635" cy="107017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時計分解　イラスト　」の画像検索結果">
            <a:extLst>
              <a:ext uri="{FF2B5EF4-FFF2-40B4-BE49-F238E27FC236}">
                <a16:creationId xmlns:a16="http://schemas.microsoft.com/office/drawing/2014/main" id="{29E8820D-51F8-402D-A547-F2555BAF1C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2199" y="2784764"/>
            <a:ext cx="1008428" cy="100842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観覧車 に対する画像結果">
            <a:extLst>
              <a:ext uri="{FF2B5EF4-FFF2-40B4-BE49-F238E27FC236}">
                <a16:creationId xmlns:a16="http://schemas.microsoft.com/office/drawing/2014/main" id="{D33F1BF0-3021-46A8-9649-C142FC443B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59671">
            <a:off x="4851558" y="4910972"/>
            <a:ext cx="649980" cy="62182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観覧車 に対する画像結果">
            <a:extLst>
              <a:ext uri="{FF2B5EF4-FFF2-40B4-BE49-F238E27FC236}">
                <a16:creationId xmlns:a16="http://schemas.microsoft.com/office/drawing/2014/main" id="{FCC69C2C-C865-432B-B3A9-CEDF280EAA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59671">
            <a:off x="5551552" y="4917412"/>
            <a:ext cx="649980" cy="621822"/>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662BD291-7471-40D4-858F-6F3DF4B1D5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5031" y="2581042"/>
            <a:ext cx="3044624" cy="3848351"/>
          </a:xfrm>
          <a:prstGeom prst="rect">
            <a:avLst/>
          </a:prstGeom>
        </p:spPr>
      </p:pic>
      <p:pic>
        <p:nvPicPr>
          <p:cNvPr id="32" name="Picture 4" descr="山　イラスト に対する画像結果">
            <a:extLst>
              <a:ext uri="{FF2B5EF4-FFF2-40B4-BE49-F238E27FC236}">
                <a16:creationId xmlns:a16="http://schemas.microsoft.com/office/drawing/2014/main" id="{3E4DE20B-9935-4EC5-B284-C04C559905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8788" y="1362792"/>
            <a:ext cx="1353056" cy="1339983"/>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a:extLst>
              <a:ext uri="{FF2B5EF4-FFF2-40B4-BE49-F238E27FC236}">
                <a16:creationId xmlns:a16="http://schemas.microsoft.com/office/drawing/2014/main" id="{9B4DEE72-B2A5-4FD0-BB97-EA24BA82A8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7952" y="1319792"/>
            <a:ext cx="1870554" cy="1211184"/>
          </a:xfrm>
          <a:prstGeom prst="rect">
            <a:avLst/>
          </a:prstGeom>
        </p:spPr>
      </p:pic>
      <p:pic>
        <p:nvPicPr>
          <p:cNvPr id="39" name="Picture 6" descr="雨　イラスト に対する画像結果">
            <a:extLst>
              <a:ext uri="{FF2B5EF4-FFF2-40B4-BE49-F238E27FC236}">
                <a16:creationId xmlns:a16="http://schemas.microsoft.com/office/drawing/2014/main" id="{5B5C62E2-741C-46D9-B995-3F82E617869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4197" y="404664"/>
            <a:ext cx="1118141" cy="1118141"/>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コネクタ: 曲線 39">
            <a:extLst>
              <a:ext uri="{FF2B5EF4-FFF2-40B4-BE49-F238E27FC236}">
                <a16:creationId xmlns:a16="http://schemas.microsoft.com/office/drawing/2014/main" id="{B046AA1C-A458-47F7-880A-DA4E93368CCF}"/>
              </a:ext>
            </a:extLst>
          </p:cNvPr>
          <p:cNvCxnSpPr>
            <a:cxnSpLocks/>
            <a:stCxn id="33" idx="0"/>
          </p:cNvCxnSpPr>
          <p:nvPr/>
        </p:nvCxnSpPr>
        <p:spPr>
          <a:xfrm rot="5400000" flipH="1" flipV="1">
            <a:off x="6970834" y="-114689"/>
            <a:ext cx="486876" cy="2382087"/>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コネクタ: 曲線 40">
            <a:extLst>
              <a:ext uri="{FF2B5EF4-FFF2-40B4-BE49-F238E27FC236}">
                <a16:creationId xmlns:a16="http://schemas.microsoft.com/office/drawing/2014/main" id="{0656CB6B-F801-4E9D-A659-337D7D0707B4}"/>
              </a:ext>
            </a:extLst>
          </p:cNvPr>
          <p:cNvCxnSpPr>
            <a:cxnSpLocks/>
            <a:stCxn id="32" idx="2"/>
            <a:endCxn id="33" idx="3"/>
          </p:cNvCxnSpPr>
          <p:nvPr/>
        </p:nvCxnSpPr>
        <p:spPr>
          <a:xfrm rot="5400000" flipH="1">
            <a:off x="7293215" y="1590675"/>
            <a:ext cx="777391" cy="1446810"/>
          </a:xfrm>
          <a:prstGeom prst="curvedConnector4">
            <a:avLst>
              <a:gd name="adj1" fmla="val -29406"/>
              <a:gd name="adj2" fmla="val 7338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円/楕円 46">
            <a:extLst>
              <a:ext uri="{FF2B5EF4-FFF2-40B4-BE49-F238E27FC236}">
                <a16:creationId xmlns:a16="http://schemas.microsoft.com/office/drawing/2014/main" id="{2BE3B433-9299-463F-9536-60BBBF9208FA}"/>
              </a:ext>
            </a:extLst>
          </p:cNvPr>
          <p:cNvSpPr/>
          <p:nvPr/>
        </p:nvSpPr>
        <p:spPr>
          <a:xfrm>
            <a:off x="5231967" y="1171917"/>
            <a:ext cx="1404156" cy="49006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水＋</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α2</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円/楕円 46">
            <a:extLst>
              <a:ext uri="{FF2B5EF4-FFF2-40B4-BE49-F238E27FC236}">
                <a16:creationId xmlns:a16="http://schemas.microsoft.com/office/drawing/2014/main" id="{EBB67AF2-0E16-4FDC-B0C0-567BAFA6AB5F}"/>
              </a:ext>
            </a:extLst>
          </p:cNvPr>
          <p:cNvSpPr/>
          <p:nvPr/>
        </p:nvSpPr>
        <p:spPr>
          <a:xfrm>
            <a:off x="8250146" y="2283729"/>
            <a:ext cx="1404156" cy="49006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水＋</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α1</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円/楕円 46">
            <a:extLst>
              <a:ext uri="{FF2B5EF4-FFF2-40B4-BE49-F238E27FC236}">
                <a16:creationId xmlns:a16="http://schemas.microsoft.com/office/drawing/2014/main" id="{FC40A6C2-0EA2-463E-8B81-74930669D96E}"/>
              </a:ext>
            </a:extLst>
          </p:cNvPr>
          <p:cNvSpPr/>
          <p:nvPr/>
        </p:nvSpPr>
        <p:spPr>
          <a:xfrm>
            <a:off x="7172497" y="974344"/>
            <a:ext cx="1404156" cy="49006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水＋</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α3</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14">
            <a:extLst>
              <a:ext uri="{FF2B5EF4-FFF2-40B4-BE49-F238E27FC236}">
                <a16:creationId xmlns:a16="http://schemas.microsoft.com/office/drawing/2014/main" id="{4A6D8289-5005-4187-8AED-F0B8AF9EFE66}"/>
              </a:ext>
            </a:extLst>
          </p:cNvPr>
          <p:cNvSpPr/>
          <p:nvPr/>
        </p:nvSpPr>
        <p:spPr>
          <a:xfrm>
            <a:off x="320817" y="6145195"/>
            <a:ext cx="9335437" cy="476726"/>
          </a:xfrm>
          <a:prstGeom prst="roundRect">
            <a:avLst/>
          </a:prstGeom>
          <a:solidFill>
            <a:srgbClr val="FF99CC"/>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spAutoFit/>
          </a:bodyPr>
          <a:lstStyle/>
          <a:p>
            <a:pPr algn="ctr"/>
            <a:r>
              <a:rPr kumimoji="1"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ビジネスデザインはうまくエネルギー循環をイメージすること</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375546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7607</TotalTime>
  <Words>3374</Words>
  <Application>Microsoft Office PowerPoint</Application>
  <PresentationFormat>A4 210 x 297 mm</PresentationFormat>
  <Paragraphs>683</Paragraphs>
  <Slides>44</Slides>
  <Notes>11</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44</vt:i4>
      </vt:variant>
    </vt:vector>
  </HeadingPairs>
  <TitlesOfParts>
    <vt:vector size="55" baseType="lpstr">
      <vt:lpstr>HGP創英角ｺﾞｼｯｸUB</vt:lpstr>
      <vt:lpstr>HGP創英角ﾎﾟｯﾌﾟ体</vt:lpstr>
      <vt:lpstr>Meiryo UI</vt:lpstr>
      <vt:lpstr>小塚ゴシック Pro M</vt:lpstr>
      <vt:lpstr>Arial</vt:lpstr>
      <vt:lpstr>Calibri</vt:lpstr>
      <vt:lpstr>Freestyle Script</vt:lpstr>
      <vt:lpstr>MV Boli</vt:lpstr>
      <vt:lpstr>Rockwell Nova Extra Bold</vt:lpstr>
      <vt:lpstr>Office ​​テーマ</vt:lpstr>
      <vt:lpstr>Chart</vt:lpstr>
      <vt:lpstr>PowerPoint プレゼンテーション</vt:lpstr>
      <vt:lpstr>PowerPoint プレゼンテーション</vt:lpstr>
      <vt:lpstr>PowerPoint プレゼンテーション</vt:lpstr>
      <vt:lpstr>生活スキルのアップ</vt:lpstr>
      <vt:lpstr>ものごとの達成を目指すと色々身につく</vt:lpstr>
      <vt:lpstr>PowerPoint プレゼンテーション</vt:lpstr>
      <vt:lpstr>PowerPoint プレゼンテーション</vt:lpstr>
      <vt:lpstr>商売を考える</vt:lpstr>
      <vt:lpstr>ビジネスモデルとは循環を考えること　</vt:lpstr>
      <vt:lpstr>PowerPoint プレゼンテーション</vt:lpstr>
      <vt:lpstr>ビジネススタイル　</vt:lpstr>
      <vt:lpstr>アイデア発想からビジネスまでの流れ</vt:lpstr>
      <vt:lpstr>PowerPoint プレゼンテーション</vt:lpstr>
      <vt:lpstr>ソリューションの考え方</vt:lpstr>
      <vt:lpstr>発想原点１：関連性を考える</vt:lpstr>
      <vt:lpstr>発想原点２：多面的に機能を考える</vt:lpstr>
      <vt:lpstr>気づきを集めてビジネスアイデアに</vt:lpstr>
      <vt:lpstr>コンセプトに向かって進め</vt:lpstr>
      <vt:lpstr>PowerPoint プレゼンテーション</vt:lpstr>
      <vt:lpstr>PowerPoint プレゼンテーション</vt:lpstr>
      <vt:lpstr>ビジネスを提案するために必要な要素を検証する</vt:lpstr>
      <vt:lpstr>投資家が重要視すること</vt:lpstr>
      <vt:lpstr>商品・サービス名　その特徴と内容</vt:lpstr>
      <vt:lpstr>利用ユーザ（顧客、ターゲット）、市場、料金</vt:lpstr>
      <vt:lpstr>商品・サービスのバリュー設計とターゲット</vt:lpstr>
      <vt:lpstr>販路拡大戦略／ PR 方法、販売者は？</vt:lpstr>
      <vt:lpstr>サービス開発／製造・制作コストとは？</vt:lpstr>
      <vt:lpstr>PowerPoint プレゼンテーション</vt:lpstr>
      <vt:lpstr>　イメージを固定化、具体化する思考方法</vt:lpstr>
      <vt:lpstr>既存のビジネスから分析してみよう</vt:lpstr>
      <vt:lpstr>PowerPoint プレゼンテーション</vt:lpstr>
      <vt:lpstr>PowerPoint プレゼンテーション</vt:lpstr>
      <vt:lpstr>PowerPoint プレゼンテーション</vt:lpstr>
      <vt:lpstr>コンテストの視点Ⅰ　</vt:lpstr>
      <vt:lpstr>コンテストの視点Ⅱ</vt:lpstr>
      <vt:lpstr>コンテストの視点Ⅲ</vt:lpstr>
      <vt:lpstr>コンテストの視点Ⅳ</vt:lpstr>
      <vt:lpstr>PowerPoint プレゼンテーション</vt:lpstr>
      <vt:lpstr>PowerPoint プレゼンテーション</vt:lpstr>
      <vt:lpstr>言葉の原理</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myojin</dc:creator>
  <cp:lastModifiedBy>明神 浩</cp:lastModifiedBy>
  <cp:revision>512</cp:revision>
  <cp:lastPrinted>2020-10-17T00:50:11Z</cp:lastPrinted>
  <dcterms:created xsi:type="dcterms:W3CDTF">2018-05-08T03:25:18Z</dcterms:created>
  <dcterms:modified xsi:type="dcterms:W3CDTF">2021-06-10T21:41:19Z</dcterms:modified>
</cp:coreProperties>
</file>